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sldIdLst>
    <p:sldId id="256" r:id="rId2"/>
    <p:sldId id="257" r:id="rId3"/>
    <p:sldId id="258" r:id="rId4"/>
    <p:sldId id="259" r:id="rId5"/>
    <p:sldId id="271" r:id="rId6"/>
    <p:sldId id="268" r:id="rId7"/>
    <p:sldId id="262" r:id="rId8"/>
    <p:sldId id="269" r:id="rId9"/>
    <p:sldId id="270" r:id="rId10"/>
    <p:sldId id="272" r:id="rId11"/>
    <p:sldId id="273" r:id="rId12"/>
    <p:sldId id="274" r:id="rId13"/>
    <p:sldId id="275" r:id="rId14"/>
    <p:sldId id="276" r:id="rId15"/>
    <p:sldId id="277" r:id="rId16"/>
    <p:sldId id="278" r:id="rId17"/>
    <p:sldId id="279" r:id="rId18"/>
    <p:sldId id="280" r:id="rId19"/>
    <p:sldId id="293" r:id="rId20"/>
    <p:sldId id="286" r:id="rId21"/>
    <p:sldId id="287" r:id="rId22"/>
    <p:sldId id="291" r:id="rId23"/>
    <p:sldId id="290" r:id="rId24"/>
    <p:sldId id="281" r:id="rId25"/>
    <p:sldId id="282" r:id="rId26"/>
    <p:sldId id="283" r:id="rId27"/>
    <p:sldId id="284" r:id="rId28"/>
    <p:sldId id="292" r:id="rId29"/>
    <p:sldId id="288" r:id="rId30"/>
    <p:sldId id="263" r:id="rId31"/>
    <p:sldId id="295" r:id="rId32"/>
    <p:sldId id="264" r:id="rId33"/>
    <p:sldId id="294" r:id="rId34"/>
    <p:sldId id="289" r:id="rId35"/>
    <p:sldId id="266" r:id="rId36"/>
    <p:sldId id="265" r:id="rId37"/>
    <p:sldId id="285" r:id="rId38"/>
  </p:sldIdLst>
  <p:sldSz cx="9144000" cy="6858000" type="screen4x3"/>
  <p:notesSz cx="6858000" cy="90773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27488" autoAdjust="0"/>
    <p:restoredTop sz="94660"/>
  </p:normalViewPr>
  <p:slideViewPr>
    <p:cSldViewPr>
      <p:cViewPr varScale="1">
        <p:scale>
          <a:sx n="83" d="100"/>
          <a:sy n="83" d="100"/>
        </p:scale>
        <p:origin x="-610"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0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4025"/>
          </a:xfrm>
          <a:prstGeom prst="rect">
            <a:avLst/>
          </a:prstGeom>
        </p:spPr>
        <p:txBody>
          <a:bodyPr vert="horz" lIns="91440" tIns="45720" rIns="91440" bIns="45720" rtlCol="0"/>
          <a:lstStyle>
            <a:lvl1pPr algn="r">
              <a:defRPr sz="1200"/>
            </a:lvl1pPr>
          </a:lstStyle>
          <a:p>
            <a:fld id="{34097463-6588-4514-B3C2-D5DE63199EEC}" type="datetimeFigureOut">
              <a:rPr lang="en-US" smtClean="0"/>
              <a:t>11/20/2013</a:t>
            </a:fld>
            <a:endParaRPr lang="en-US"/>
          </a:p>
        </p:txBody>
      </p:sp>
      <p:sp>
        <p:nvSpPr>
          <p:cNvPr id="4" name="Slide Image Placeholder 3"/>
          <p:cNvSpPr>
            <a:spLocks noGrp="1" noRot="1" noChangeAspect="1"/>
          </p:cNvSpPr>
          <p:nvPr>
            <p:ph type="sldImg" idx="2"/>
          </p:nvPr>
        </p:nvSpPr>
        <p:spPr>
          <a:xfrm>
            <a:off x="1160463" y="681038"/>
            <a:ext cx="4537075" cy="34036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11650"/>
            <a:ext cx="5486400" cy="40846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21713"/>
            <a:ext cx="2971800" cy="4540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21713"/>
            <a:ext cx="2971800" cy="454025"/>
          </a:xfrm>
          <a:prstGeom prst="rect">
            <a:avLst/>
          </a:prstGeom>
        </p:spPr>
        <p:txBody>
          <a:bodyPr vert="horz" lIns="91440" tIns="45720" rIns="91440" bIns="45720" rtlCol="0" anchor="b"/>
          <a:lstStyle>
            <a:lvl1pPr algn="r">
              <a:defRPr sz="1200"/>
            </a:lvl1pPr>
          </a:lstStyle>
          <a:p>
            <a:fld id="{047F80E2-6A2E-49AA-9643-1C6F90C3402F}" type="slidenum">
              <a:rPr lang="en-US" smtClean="0"/>
              <a:t>‹#›</a:t>
            </a:fld>
            <a:endParaRPr lang="en-US"/>
          </a:p>
        </p:txBody>
      </p:sp>
    </p:spTree>
    <p:extLst>
      <p:ext uri="{BB962C8B-B14F-4D97-AF65-F5344CB8AC3E}">
        <p14:creationId xmlns:p14="http://schemas.microsoft.com/office/powerpoint/2010/main" val="3136931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7F80E2-6A2E-49AA-9643-1C6F90C3402F}" type="slidenum">
              <a:rPr lang="en-US" smtClean="0"/>
              <a:t>2</a:t>
            </a:fld>
            <a:endParaRPr lang="en-US"/>
          </a:p>
        </p:txBody>
      </p:sp>
    </p:spTree>
    <p:extLst>
      <p:ext uri="{BB962C8B-B14F-4D97-AF65-F5344CB8AC3E}">
        <p14:creationId xmlns:p14="http://schemas.microsoft.com/office/powerpoint/2010/main" val="3138566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685800" y="990601"/>
            <a:ext cx="7772400" cy="2609850"/>
          </a:xfrm>
        </p:spPr>
        <p:txBody>
          <a:bodyPr anchor="b" anchorCtr="0">
            <a:noAutofit/>
            <a:scene3d>
              <a:camera prst="orthographicFront"/>
              <a:lightRig rig="soft" dir="t">
                <a:rot lat="0" lon="0" rev="2100000"/>
              </a:lightRig>
            </a:scene3d>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1371600" y="3657600"/>
            <a:ext cx="6400800"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fld id="{E8C5EB30-A015-4A39-88F3-F7684F948EE2}" type="datetimeFigureOut">
              <a:rPr lang="en-US" smtClean="0"/>
              <a:pPr/>
              <a:t>11/20/2013</a:t>
            </a:fld>
            <a:endParaRPr lang="en-US" dirty="0"/>
          </a:p>
        </p:txBody>
      </p:sp>
      <p:sp>
        <p:nvSpPr>
          <p:cNvPr id="9" name="Rectangle 14"/>
          <p:cNvSpPr>
            <a:spLocks noGrp="1"/>
          </p:cNvSpPr>
          <p:nvPr>
            <p:ph type="sldNum" sz="quarter" idx="11"/>
          </p:nvPr>
        </p:nvSpPr>
        <p:spPr/>
        <p:txBody>
          <a:bodyPr/>
          <a:lstStyle>
            <a:lvl1pPr>
              <a:defRPr lang="en-US" smtClean="0"/>
            </a:lvl1pPr>
          </a:lstStyle>
          <a:p>
            <a:fld id="{2A3D1D18-8FAA-4940-A218-9DB88D0488E2}" type="slidenum">
              <a:rPr lang="en-US" smtClean="0"/>
              <a:pPr/>
              <a:t>‹#›</a:t>
            </a:fld>
            <a:endParaRPr lang="en-US" dirty="0"/>
          </a:p>
        </p:txBody>
      </p:sp>
      <p:sp>
        <p:nvSpPr>
          <p:cNvPr id="25" name="Rectangle 27"/>
          <p:cNvSpPr>
            <a:spLocks noGrp="1"/>
          </p:cNvSpPr>
          <p:nvPr>
            <p:ph type="ftr" sz="quarter" idx="12"/>
          </p:nvPr>
        </p:nvSpPr>
        <p:spPr/>
        <p:txBody>
          <a:bodyPr/>
          <a:lstStyle>
            <a:lvl1pPr>
              <a:defRPr lang="en-US" smtClean="0"/>
            </a:lvl1p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C5EB30-A015-4A39-88F3-F7684F948EE2}" type="datetimeFigureOut">
              <a:rPr lang="en-US" smtClean="0"/>
              <a:pPr/>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3D1D18-8FAA-4940-A218-9DB88D0488E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C5EB30-A015-4A39-88F3-F7684F948EE2}" type="datetimeFigureOut">
              <a:rPr lang="en-US" smtClean="0"/>
              <a:pPr/>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3D1D18-8FAA-4940-A218-9DB88D0488E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10"/>
          </p:nvPr>
        </p:nvSpPr>
        <p:spPr/>
        <p:txBody>
          <a:bodyPr/>
          <a:lstStyle/>
          <a:p>
            <a:fld id="{E8C5EB30-A015-4A39-88F3-F7684F948EE2}" type="datetimeFigureOut">
              <a:rPr lang="en-US" smtClean="0"/>
              <a:pPr/>
              <a:t>11/20/2013</a:t>
            </a:fld>
            <a:endParaRPr lang="en-US" dirty="0"/>
          </a:p>
        </p:txBody>
      </p:sp>
      <p:sp>
        <p:nvSpPr>
          <p:cNvPr id="5" name="Rectangle 5"/>
          <p:cNvSpPr>
            <a:spLocks noGrp="1"/>
          </p:cNvSpPr>
          <p:nvPr>
            <p:ph type="ftr" sz="quarter" idx="11"/>
          </p:nvPr>
        </p:nvSpPr>
        <p:spPr/>
        <p:txBody>
          <a:bodyPr/>
          <a:lstStyle/>
          <a:p>
            <a:endParaRPr lang="en-US" dirty="0"/>
          </a:p>
        </p:txBody>
      </p:sp>
      <p:sp>
        <p:nvSpPr>
          <p:cNvPr id="6" name="Rectangle 6"/>
          <p:cNvSpPr>
            <a:spLocks noGrp="1"/>
          </p:cNvSpPr>
          <p:nvPr>
            <p:ph type="sldNum" sz="quarter" idx="12"/>
          </p:nvPr>
        </p:nvSpPr>
        <p:spPr/>
        <p:txBody>
          <a:bodyPr/>
          <a:lstStyle/>
          <a:p>
            <a:fld id="{2A3D1D18-8FAA-4940-A218-9DB88D0488E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2"/>
          <p:cNvSpPr>
            <a:spLocks noGrp="1"/>
          </p:cNvSpPr>
          <p:nvPr>
            <p:ph type="title"/>
          </p:nvPr>
        </p:nvSpPr>
        <p:spPr>
          <a:xfrm>
            <a:off x="722313" y="2685391"/>
            <a:ext cx="7772400" cy="3112843"/>
          </a:xfrm>
        </p:spPr>
        <p:txBody>
          <a:bodyPr anchor="t">
            <a:normAutofit/>
          </a:bodyPr>
          <a:lstStyle>
            <a:lvl1pPr algn="ctr">
              <a:buNone/>
              <a:defRPr lang="en-US" sz="6000" b="1" dirty="0">
                <a:solidFill>
                  <a:schemeClr val="tx2">
                    <a:shade val="85000"/>
                    <a:satMod val="150000"/>
                  </a:schemeClr>
                </a:solidFill>
              </a:defRPr>
            </a:lvl1pPr>
          </a:lstStyle>
          <a:p>
            <a:r>
              <a:rPr lang="en-US" smtClean="0"/>
              <a:t>Click to edit Master title style</a:t>
            </a:r>
            <a:endParaRPr lang="en-US" dirty="0"/>
          </a:p>
        </p:txBody>
      </p:sp>
      <p:sp>
        <p:nvSpPr>
          <p:cNvPr id="3" name="Rectangle 3"/>
          <p:cNvSpPr>
            <a:spLocks noGrp="1"/>
          </p:cNvSpPr>
          <p:nvPr>
            <p:ph type="body" idx="1"/>
          </p:nvPr>
        </p:nvSpPr>
        <p:spPr>
          <a:xfrm>
            <a:off x="722313" y="1128932"/>
            <a:ext cx="7772400"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p:txBody>
          <a:bodyPr/>
          <a:lstStyle/>
          <a:p>
            <a:fld id="{E8C5EB30-A015-4A39-88F3-F7684F948EE2}" type="datetimeFigureOut">
              <a:rPr lang="en-US" smtClean="0"/>
              <a:pPr/>
              <a:t>11/20/2013</a:t>
            </a:fld>
            <a:endParaRPr lang="en-US" dirty="0"/>
          </a:p>
        </p:txBody>
      </p:sp>
      <p:sp>
        <p:nvSpPr>
          <p:cNvPr id="5" name="Rectangle 5"/>
          <p:cNvSpPr>
            <a:spLocks noGrp="1"/>
          </p:cNvSpPr>
          <p:nvPr>
            <p:ph type="ftr" sz="quarter" idx="11"/>
          </p:nvPr>
        </p:nvSpPr>
        <p:spPr/>
        <p:txBody>
          <a:bodyPr/>
          <a:lstStyle/>
          <a:p>
            <a:endParaRPr lang="en-US" dirty="0"/>
          </a:p>
        </p:txBody>
      </p:sp>
      <p:sp>
        <p:nvSpPr>
          <p:cNvPr id="6" name="Rectangle 6"/>
          <p:cNvSpPr>
            <a:spLocks noGrp="1"/>
          </p:cNvSpPr>
          <p:nvPr>
            <p:ph type="sldNum" sz="quarter" idx="12"/>
          </p:nvPr>
        </p:nvSpPr>
        <p:spPr/>
        <p:txBody>
          <a:bodyPr/>
          <a:lstStyle/>
          <a:p>
            <a:fld id="{2A3D1D18-8FAA-4940-A218-9DB88D0488E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dt" sz="half" idx="10"/>
          </p:nvPr>
        </p:nvSpPr>
        <p:spPr/>
        <p:txBody>
          <a:bodyPr/>
          <a:lstStyle/>
          <a:p>
            <a:fld id="{E8C5EB30-A015-4A39-88F3-F7684F948EE2}" type="datetimeFigureOut">
              <a:rPr lang="en-US" smtClean="0"/>
              <a:pPr/>
              <a:t>11/20/2013</a:t>
            </a:fld>
            <a:endParaRPr lang="en-US" dirty="0"/>
          </a:p>
        </p:txBody>
      </p:sp>
      <p:sp>
        <p:nvSpPr>
          <p:cNvPr id="6" name="Rectangle 5"/>
          <p:cNvSpPr>
            <a:spLocks noGrp="1"/>
          </p:cNvSpPr>
          <p:nvPr>
            <p:ph type="ftr" sz="quarter" idx="11"/>
          </p:nvPr>
        </p:nvSpPr>
        <p:spPr/>
        <p:txBody>
          <a:bodyPr/>
          <a:lstStyle/>
          <a:p>
            <a:endParaRPr lang="en-US" dirty="0"/>
          </a:p>
        </p:txBody>
      </p:sp>
      <p:sp>
        <p:nvSpPr>
          <p:cNvPr id="7" name="Rectangle 6"/>
          <p:cNvSpPr>
            <a:spLocks noGrp="1"/>
          </p:cNvSpPr>
          <p:nvPr>
            <p:ph type="sldNum" sz="quarter" idx="12"/>
          </p:nvPr>
        </p:nvSpPr>
        <p:spPr/>
        <p:txBody>
          <a:bodyPr/>
          <a:lstStyle/>
          <a:p>
            <a:fld id="{2A3D1D18-8FAA-4940-A218-9DB88D0488E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Rectangle 2"/>
          <p:cNvSpPr>
            <a:spLocks noGrp="1"/>
          </p:cNvSpPr>
          <p:nvPr>
            <p:ph type="body" idx="1"/>
          </p:nvPr>
        </p:nvSpPr>
        <p:spPr>
          <a:xfrm>
            <a:off x="457200" y="1535113"/>
            <a:ext cx="404018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4645025" y="1535113"/>
            <a:ext cx="4041775"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p:cNvSpPr>
          <p:nvPr>
            <p:ph type="dt" sz="half" idx="10"/>
          </p:nvPr>
        </p:nvSpPr>
        <p:spPr/>
        <p:txBody>
          <a:bodyPr/>
          <a:lstStyle/>
          <a:p>
            <a:fld id="{E8C5EB30-A015-4A39-88F3-F7684F948EE2}" type="datetimeFigureOut">
              <a:rPr lang="en-US" smtClean="0"/>
              <a:pPr/>
              <a:t>11/20/2013</a:t>
            </a:fld>
            <a:endParaRPr lang="en-US" dirty="0"/>
          </a:p>
        </p:txBody>
      </p:sp>
      <p:sp>
        <p:nvSpPr>
          <p:cNvPr id="8" name="Rectangle 7"/>
          <p:cNvSpPr>
            <a:spLocks noGrp="1"/>
          </p:cNvSpPr>
          <p:nvPr>
            <p:ph type="ftr" sz="quarter" idx="11"/>
          </p:nvPr>
        </p:nvSpPr>
        <p:spPr/>
        <p:txBody>
          <a:bodyPr/>
          <a:lstStyle/>
          <a:p>
            <a:endParaRPr lang="en-US" dirty="0"/>
          </a:p>
        </p:txBody>
      </p:sp>
      <p:sp>
        <p:nvSpPr>
          <p:cNvPr id="9" name="Rectangle 8"/>
          <p:cNvSpPr>
            <a:spLocks noGrp="1"/>
          </p:cNvSpPr>
          <p:nvPr>
            <p:ph type="sldNum" sz="quarter" idx="12"/>
          </p:nvPr>
        </p:nvSpPr>
        <p:spPr/>
        <p:txBody>
          <a:bodyPr/>
          <a:lstStyle/>
          <a:p>
            <a:fld id="{2A3D1D18-8FAA-4940-A218-9DB88D0488E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fld id="{E8C5EB30-A015-4A39-88F3-F7684F948EE2}" type="datetimeFigureOut">
              <a:rPr lang="en-US" smtClean="0"/>
              <a:pPr/>
              <a:t>11/20/2013</a:t>
            </a:fld>
            <a:endParaRPr lang="en-US" dirty="0"/>
          </a:p>
        </p:txBody>
      </p:sp>
      <p:sp>
        <p:nvSpPr>
          <p:cNvPr id="4" name="Rectangle 4"/>
          <p:cNvSpPr>
            <a:spLocks noGrp="1"/>
          </p:cNvSpPr>
          <p:nvPr>
            <p:ph type="ftr" sz="quarter" idx="11"/>
          </p:nvPr>
        </p:nvSpPr>
        <p:spPr/>
        <p:txBody>
          <a:bodyPr/>
          <a:lstStyle/>
          <a:p>
            <a:endParaRPr lang="en-US" dirty="0"/>
          </a:p>
        </p:txBody>
      </p:sp>
      <p:sp>
        <p:nvSpPr>
          <p:cNvPr id="5" name="Rectangle 5"/>
          <p:cNvSpPr>
            <a:spLocks noGrp="1"/>
          </p:cNvSpPr>
          <p:nvPr>
            <p:ph type="sldNum" sz="quarter" idx="12"/>
          </p:nvPr>
        </p:nvSpPr>
        <p:spPr/>
        <p:txBody>
          <a:bodyPr/>
          <a:lstStyle/>
          <a:p>
            <a:fld id="{2A3D1D18-8FAA-4940-A218-9DB88D0488E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fld id="{E8C5EB30-A015-4A39-88F3-F7684F948EE2}" type="datetimeFigureOut">
              <a:rPr lang="en-US" smtClean="0"/>
              <a:pPr/>
              <a:t>11/20/2013</a:t>
            </a:fld>
            <a:endParaRPr lang="en-US" dirty="0"/>
          </a:p>
        </p:txBody>
      </p:sp>
      <p:sp>
        <p:nvSpPr>
          <p:cNvPr id="3" name="Rectangle 3"/>
          <p:cNvSpPr>
            <a:spLocks noGrp="1"/>
          </p:cNvSpPr>
          <p:nvPr>
            <p:ph type="ftr" sz="quarter" idx="11"/>
          </p:nvPr>
        </p:nvSpPr>
        <p:spPr/>
        <p:txBody>
          <a:bodyPr/>
          <a:lstStyle/>
          <a:p>
            <a:endParaRPr lang="en-US" dirty="0"/>
          </a:p>
        </p:txBody>
      </p:sp>
      <p:sp>
        <p:nvSpPr>
          <p:cNvPr id="4" name="Rectangle 4"/>
          <p:cNvSpPr>
            <a:spLocks noGrp="1"/>
          </p:cNvSpPr>
          <p:nvPr>
            <p:ph type="sldNum" sz="quarter" idx="12"/>
          </p:nvPr>
        </p:nvSpPr>
        <p:spPr/>
        <p:txBody>
          <a:bodyPr/>
          <a:lstStyle/>
          <a:p>
            <a:fld id="{2A3D1D18-8FAA-4940-A218-9DB88D0488E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3050"/>
            <a:ext cx="3008313" cy="1162050"/>
          </a:xfrm>
        </p:spPr>
        <p:txBody>
          <a:bodyPr anchor="b">
            <a:normAutofit/>
          </a:bodyPr>
          <a:lstStyle>
            <a:lvl1pPr algn="ctr">
              <a:defRPr sz="24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a:p>
        </p:txBody>
      </p:sp>
      <p:sp>
        <p:nvSpPr>
          <p:cNvPr id="3" name="Rectangl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457200" y="1435100"/>
            <a:ext cx="3008313"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fld id="{E8C5EB30-A015-4A39-88F3-F7684F948EE2}" type="datetimeFigureOut">
              <a:rPr lang="en-US" smtClean="0"/>
              <a:pPr/>
              <a:t>11/20/2013</a:t>
            </a:fld>
            <a:endParaRPr lang="en-US" dirty="0"/>
          </a:p>
        </p:txBody>
      </p:sp>
      <p:sp>
        <p:nvSpPr>
          <p:cNvPr id="6" name="Rectangle 5"/>
          <p:cNvSpPr>
            <a:spLocks noGrp="1"/>
          </p:cNvSpPr>
          <p:nvPr>
            <p:ph type="ftr" sz="quarter" idx="11"/>
          </p:nvPr>
        </p:nvSpPr>
        <p:spPr/>
        <p:txBody>
          <a:bodyPr/>
          <a:lstStyle/>
          <a:p>
            <a:endParaRPr lang="en-US" dirty="0"/>
          </a:p>
        </p:txBody>
      </p:sp>
      <p:sp>
        <p:nvSpPr>
          <p:cNvPr id="7" name="Rectangle 6"/>
          <p:cNvSpPr>
            <a:spLocks noGrp="1"/>
          </p:cNvSpPr>
          <p:nvPr>
            <p:ph type="sldNum" sz="quarter" idx="12"/>
          </p:nvPr>
        </p:nvSpPr>
        <p:spPr/>
        <p:txBody>
          <a:bodyPr/>
          <a:lstStyle/>
          <a:p>
            <a:fld id="{2A3D1D18-8FAA-4940-A218-9DB88D0488E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727729" y="1062637"/>
            <a:ext cx="4599432" cy="3977640"/>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rtlCol="0" anchor="ctr">
            <a:normAutofit/>
          </a:bodyPr>
          <a:lstStyle/>
          <a:p>
            <a:pPr marL="0" indent="-274320" algn="l">
              <a:buClr>
                <a:schemeClr val="accent1"/>
              </a:buClr>
              <a:buSzPct val="80000"/>
              <a:buFont typeface="Wingdings 2" pitchFamily="18" charset="2"/>
              <a:buNone/>
            </a:pPr>
            <a:endParaRPr lang="en-US" sz="2000" dirty="0">
              <a:solidFill>
                <a:schemeClr val="lt1"/>
              </a:solidFill>
              <a:latin typeface="+mn-lt"/>
              <a:ea typeface="+mn-ea"/>
              <a:cs typeface="+mn-cs"/>
            </a:endParaRPr>
          </a:p>
        </p:txBody>
      </p:sp>
      <p:sp>
        <p:nvSpPr>
          <p:cNvPr id="2" name="Rectangle 2"/>
          <p:cNvSpPr>
            <a:spLocks noGrp="1"/>
          </p:cNvSpPr>
          <p:nvPr>
            <p:ph type="title"/>
          </p:nvPr>
        </p:nvSpPr>
        <p:spPr>
          <a:xfrm>
            <a:off x="5514536" y="4343400"/>
            <a:ext cx="3048000"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739645" y="1222657"/>
            <a:ext cx="4575601"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lstStyle>
            <a:lvl1pPr>
              <a:buNone/>
              <a:defRPr sz="3200"/>
            </a:lvl1pPr>
          </a:lstStyle>
          <a:p>
            <a:r>
              <a:rPr lang="en-US" sz="2000" dirty="0" smtClean="0"/>
              <a:t>Click icon to add picture</a:t>
            </a:r>
            <a:endParaRPr lang="en-US" sz="2000" dirty="0"/>
          </a:p>
        </p:txBody>
      </p:sp>
      <p:sp>
        <p:nvSpPr>
          <p:cNvPr id="4" name="Rectangle 4"/>
          <p:cNvSpPr>
            <a:spLocks noGrp="1"/>
          </p:cNvSpPr>
          <p:nvPr>
            <p:ph type="body" sz="half" idx="2"/>
          </p:nvPr>
        </p:nvSpPr>
        <p:spPr>
          <a:xfrm>
            <a:off x="5514536" y="1371600"/>
            <a:ext cx="3044952"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fld id="{E8C5EB30-A015-4A39-88F3-F7684F948EE2}" type="datetimeFigureOut">
              <a:rPr lang="en-US" smtClean="0"/>
              <a:pPr/>
              <a:t>11/20/2013</a:t>
            </a:fld>
            <a:endParaRPr lang="en-US" dirty="0"/>
          </a:p>
        </p:txBody>
      </p:sp>
      <p:sp>
        <p:nvSpPr>
          <p:cNvPr id="6" name="Rectangle 6"/>
          <p:cNvSpPr>
            <a:spLocks noGrp="1"/>
          </p:cNvSpPr>
          <p:nvPr>
            <p:ph type="ftr" sz="quarter" idx="11"/>
          </p:nvPr>
        </p:nvSpPr>
        <p:spPr/>
        <p:txBody>
          <a:bodyPr/>
          <a:lstStyle/>
          <a:p>
            <a:endParaRPr lang="en-US" dirty="0"/>
          </a:p>
        </p:txBody>
      </p:sp>
      <p:sp>
        <p:nvSpPr>
          <p:cNvPr id="7" name="Rectangle 7"/>
          <p:cNvSpPr>
            <a:spLocks noGrp="1"/>
          </p:cNvSpPr>
          <p:nvPr>
            <p:ph type="sldNum" sz="quarter" idx="12"/>
          </p:nvPr>
        </p:nvSpPr>
        <p:spPr/>
        <p:txBody>
          <a:bodyPr/>
          <a:lstStyle/>
          <a:p>
            <a:fld id="{2A3D1D18-8FAA-4940-A218-9DB88D0488E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en-US" smtClean="0"/>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Rectangle 22"/>
          <p:cNvSpPr>
            <a:spLocks noGrp="1"/>
          </p:cNvSpPr>
          <p:nvPr>
            <p:ph type="dt" sz="half" idx="2"/>
          </p:nvPr>
        </p:nvSpPr>
        <p:spPr>
          <a:xfrm>
            <a:off x="457200" y="6245225"/>
            <a:ext cx="2133600" cy="476250"/>
          </a:xfrm>
          <a:prstGeom prst="rect">
            <a:avLst/>
          </a:prstGeom>
        </p:spPr>
        <p:txBody>
          <a:bodyPr anchor="b" anchorCtr="0"/>
          <a:lstStyle>
            <a:lvl1pPr>
              <a:defRPr lang="en-US" sz="1200" smtClean="0">
                <a:solidFill>
                  <a:schemeClr val="tx2"/>
                </a:solidFill>
                <a:latin typeface="+mn-lt"/>
                <a:ea typeface="+mn-lt"/>
                <a:cs typeface="+mn-lt"/>
              </a:defRPr>
            </a:lvl1pPr>
          </a:lstStyle>
          <a:p>
            <a:fld id="{E8C5EB30-A015-4A39-88F3-F7684F948EE2}" type="datetimeFigureOut">
              <a:rPr lang="en-US" smtClean="0"/>
              <a:pPr/>
              <a:t>11/20/2013</a:t>
            </a:fld>
            <a:endParaRPr lang="en-US" dirty="0"/>
          </a:p>
        </p:txBody>
      </p:sp>
      <p:sp>
        <p:nvSpPr>
          <p:cNvPr id="18" name="Rectangle 18"/>
          <p:cNvSpPr>
            <a:spLocks noGrp="1"/>
          </p:cNvSpPr>
          <p:nvPr>
            <p:ph type="ftr" sz="quarter" idx="3"/>
          </p:nvPr>
        </p:nvSpPr>
        <p:spPr>
          <a:xfrm>
            <a:off x="3124200" y="6245225"/>
            <a:ext cx="2895600" cy="476250"/>
          </a:xfrm>
          <a:prstGeom prst="rect">
            <a:avLst/>
          </a:prstGeom>
        </p:spPr>
        <p:txBody>
          <a:bodyPr anchor="b" anchorCtr="0"/>
          <a:lstStyle>
            <a:lvl1pPr algn="ctr">
              <a:defRPr lang="en-US" sz="1200" smtClean="0">
                <a:solidFill>
                  <a:schemeClr val="tx2"/>
                </a:solidFill>
                <a:latin typeface="+mn-lt"/>
                <a:ea typeface="+mn-lt"/>
                <a:cs typeface="+mn-lt"/>
              </a:defRPr>
            </a:lvl1pPr>
          </a:lstStyle>
          <a:p>
            <a:endParaRPr lang="en-US" dirty="0"/>
          </a:p>
        </p:txBody>
      </p:sp>
      <p:sp>
        <p:nvSpPr>
          <p:cNvPr id="13" name="Rectangle 15"/>
          <p:cNvSpPr>
            <a:spLocks noGrp="1"/>
          </p:cNvSpPr>
          <p:nvPr>
            <p:ph type="sldNum" sz="quarter" idx="4"/>
          </p:nvPr>
        </p:nvSpPr>
        <p:spPr>
          <a:xfrm>
            <a:off x="6553200" y="6245225"/>
            <a:ext cx="2133600" cy="476250"/>
          </a:xfrm>
          <a:prstGeom prst="rect">
            <a:avLst/>
          </a:prstGeom>
        </p:spPr>
        <p:txBody>
          <a:bodyPr anchor="b" anchorCtr="0"/>
          <a:lstStyle>
            <a:lvl1pPr algn="r">
              <a:defRPr lang="en-US" sz="1200" smtClean="0">
                <a:solidFill>
                  <a:schemeClr val="tx2"/>
                </a:solidFill>
                <a:latin typeface="+mn-lt"/>
                <a:ea typeface="+mn-lt"/>
                <a:cs typeface="+mn-lt"/>
              </a:defRPr>
            </a:lvl1pPr>
          </a:lstStyle>
          <a:p>
            <a:fld id="{2A3D1D18-8FAA-4940-A218-9DB88D0488E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defPPr>
        <a:defRPr sz="4400">
          <a:solidFill>
            <a:schemeClr val="tx2">
              <a:shade val="85000"/>
              <a:satMod val="150000"/>
            </a:schemeClr>
          </a:solidFill>
          <a:latin typeface="+mj-lt"/>
          <a:ea typeface="+mj-ea"/>
          <a:cs typeface="+mj-cs"/>
        </a:defRPr>
      </a:defPPr>
      <a:lvl1pPr algn="ctr" eaLnBrk="1" hangingPunct="1">
        <a:buNone/>
        <a:defRPr lang="en-US" sz="4800" b="1" strike="noStrike" kern="1200" baseline="0" dirty="0" smtClean="0">
          <a:solidFill>
            <a:schemeClr val="tx2">
              <a:shade val="85000"/>
              <a:satMod val="150000"/>
            </a:schemeClr>
          </a:solidFill>
          <a:effectLst>
            <a:outerShdw blurRad="63500" dist="38100" dir="8220000" algn="tl" rotWithShape="0">
              <a:srgbClr val="000000">
                <a:alpha val="30000"/>
              </a:srgbClr>
            </a:outerShdw>
          </a:effectLst>
          <a:latin typeface="+mj-lt"/>
          <a:ea typeface="+mj-lt"/>
          <a:cs typeface="+mj-lt"/>
        </a:defRPr>
      </a:lvl1pPr>
    </p:titleStyle>
    <p:bodyStyle>
      <a:defPPr>
        <a:defRPr>
          <a:solidFill>
            <a:schemeClr val="tx1"/>
          </a:solidFill>
          <a:latin typeface="+mn-lt"/>
          <a:ea typeface="+mn-ea"/>
          <a:cs typeface="+mn-cs"/>
        </a:defRPr>
      </a:defPPr>
      <a:lvl1pPr marL="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artyfactory.com/portraits/drawing_techniques/drawing_the_eye.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Assignment #4</a:t>
            </a:r>
            <a:br>
              <a:rPr lang="en-US" dirty="0" smtClean="0"/>
            </a:br>
            <a:r>
              <a:rPr lang="en-US" dirty="0" smtClean="0"/>
              <a:t>Self-Portraits</a:t>
            </a:r>
            <a:endParaRPr lang="en-US" dirty="0"/>
          </a:p>
        </p:txBody>
      </p:sp>
      <p:sp>
        <p:nvSpPr>
          <p:cNvPr id="3" name="Subtitle 2"/>
          <p:cNvSpPr>
            <a:spLocks noGrp="1"/>
          </p:cNvSpPr>
          <p:nvPr>
            <p:ph type="subTitle" idx="1"/>
          </p:nvPr>
        </p:nvSpPr>
        <p:spPr/>
        <p:txBody>
          <a:bodyPr/>
          <a:lstStyle/>
          <a:p>
            <a:r>
              <a:rPr lang="en-US" dirty="0" smtClean="0"/>
              <a:t>Art A</a:t>
            </a:r>
          </a:p>
          <a:p>
            <a:r>
              <a:rPr lang="en-US" dirty="0" smtClean="0"/>
              <a:t>Mrs. Lyon</a:t>
            </a:r>
          </a:p>
          <a:p>
            <a:r>
              <a:rPr lang="en-US" dirty="0" smtClean="0"/>
              <a:t>2010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 1</a:t>
            </a:r>
            <a:endParaRPr lang="en-US" dirty="0"/>
          </a:p>
        </p:txBody>
      </p:sp>
      <p:pic>
        <p:nvPicPr>
          <p:cNvPr id="4" name="Content Placeholder 3" descr="ear_1.jpg"/>
          <p:cNvPicPr>
            <a:picLocks noGrp="1" noChangeAspect="1"/>
          </p:cNvPicPr>
          <p:nvPr>
            <p:ph idx="1"/>
          </p:nvPr>
        </p:nvPicPr>
        <p:blipFill>
          <a:blip r:embed="rId2" cstate="print"/>
          <a:stretch>
            <a:fillRect/>
          </a:stretch>
        </p:blipFill>
        <p:spPr>
          <a:xfrm>
            <a:off x="3031246" y="1600200"/>
            <a:ext cx="3081507" cy="4525963"/>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 2</a:t>
            </a:r>
            <a:endParaRPr lang="en-US" dirty="0"/>
          </a:p>
        </p:txBody>
      </p:sp>
      <p:pic>
        <p:nvPicPr>
          <p:cNvPr id="4" name="Content Placeholder 3" descr="ear_2.jpg"/>
          <p:cNvPicPr>
            <a:picLocks noGrp="1" noChangeAspect="1"/>
          </p:cNvPicPr>
          <p:nvPr>
            <p:ph idx="1"/>
          </p:nvPr>
        </p:nvPicPr>
        <p:blipFill>
          <a:blip r:embed="rId2" cstate="print"/>
          <a:stretch>
            <a:fillRect/>
          </a:stretch>
        </p:blipFill>
        <p:spPr>
          <a:xfrm>
            <a:off x="3031246" y="1600200"/>
            <a:ext cx="3081507" cy="4525963"/>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 3</a:t>
            </a:r>
            <a:endParaRPr lang="en-US" dirty="0"/>
          </a:p>
        </p:txBody>
      </p:sp>
      <p:pic>
        <p:nvPicPr>
          <p:cNvPr id="4" name="Content Placeholder 3" descr="ear_3.jpg"/>
          <p:cNvPicPr>
            <a:picLocks noGrp="1" noChangeAspect="1"/>
          </p:cNvPicPr>
          <p:nvPr>
            <p:ph idx="1"/>
          </p:nvPr>
        </p:nvPicPr>
        <p:blipFill>
          <a:blip r:embed="rId2" cstate="print"/>
          <a:stretch>
            <a:fillRect/>
          </a:stretch>
        </p:blipFill>
        <p:spPr>
          <a:xfrm>
            <a:off x="3031246" y="1600200"/>
            <a:ext cx="3081507" cy="4525963"/>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Nose 1</a:t>
            </a:r>
            <a:endParaRPr lang="en-US" dirty="0"/>
          </a:p>
        </p:txBody>
      </p:sp>
      <p:pic>
        <p:nvPicPr>
          <p:cNvPr id="4" name="Content Placeholder 3" descr="nose_1.jpg"/>
          <p:cNvPicPr>
            <a:picLocks noGrp="1" noChangeAspect="1"/>
          </p:cNvPicPr>
          <p:nvPr>
            <p:ph idx="1"/>
          </p:nvPr>
        </p:nvPicPr>
        <p:blipFill>
          <a:blip r:embed="rId2" cstate="print">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a:off x="2438400" y="1524000"/>
            <a:ext cx="3962400" cy="5076825"/>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Nose 2</a:t>
            </a:r>
            <a:endParaRPr lang="en-US" dirty="0"/>
          </a:p>
        </p:txBody>
      </p:sp>
      <p:pic>
        <p:nvPicPr>
          <p:cNvPr id="4" name="Content Placeholder 3" descr="nose_2.jpg"/>
          <p:cNvPicPr>
            <a:picLocks noGrp="1" noChangeAspect="1"/>
          </p:cNvPicPr>
          <p:nvPr>
            <p:ph idx="1"/>
          </p:nvPr>
        </p:nvPicPr>
        <p:blipFill>
          <a:blip r:embed="rId2" cstate="print"/>
          <a:stretch>
            <a:fillRect/>
          </a:stretch>
        </p:blipFill>
        <p:spPr>
          <a:xfrm>
            <a:off x="2590800" y="1600200"/>
            <a:ext cx="3794760" cy="4862036"/>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Nose 3</a:t>
            </a:r>
            <a:endParaRPr lang="en-US" dirty="0"/>
          </a:p>
        </p:txBody>
      </p:sp>
      <p:pic>
        <p:nvPicPr>
          <p:cNvPr id="6" name="Content Placeholder 5" descr="nose_3.jpg"/>
          <p:cNvPicPr>
            <a:picLocks noGrp="1" noChangeAspect="1"/>
          </p:cNvPicPr>
          <p:nvPr>
            <p:ph idx="1"/>
          </p:nvPr>
        </p:nvPicPr>
        <p:blipFill>
          <a:blip r:embed="rId2" cstate="print"/>
          <a:stretch>
            <a:fillRect/>
          </a:stretch>
        </p:blipFill>
        <p:spPr>
          <a:xfrm>
            <a:off x="2743200" y="1600200"/>
            <a:ext cx="3931920" cy="5037773"/>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Mouth 1</a:t>
            </a:r>
            <a:endParaRPr lang="en-US" dirty="0"/>
          </a:p>
        </p:txBody>
      </p:sp>
      <p:pic>
        <p:nvPicPr>
          <p:cNvPr id="4" name="Content Placeholder 3" descr="mouth_1.jpg"/>
          <p:cNvPicPr>
            <a:picLocks noGrp="1" noChangeAspect="1"/>
          </p:cNvPicPr>
          <p:nvPr>
            <p:ph idx="1"/>
          </p:nvPr>
        </p:nvPicPr>
        <p:blipFill>
          <a:blip r:embed="rId2" cstate="print"/>
          <a:stretch>
            <a:fillRect/>
          </a:stretch>
        </p:blipFill>
        <p:spPr>
          <a:xfrm>
            <a:off x="1968500" y="2085181"/>
            <a:ext cx="5207000" cy="3556000"/>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Mouth 2</a:t>
            </a:r>
            <a:endParaRPr lang="en-US" dirty="0"/>
          </a:p>
        </p:txBody>
      </p:sp>
      <p:pic>
        <p:nvPicPr>
          <p:cNvPr id="4" name="Content Placeholder 3" descr="mouth_2.jpg"/>
          <p:cNvPicPr>
            <a:picLocks noGrp="1" noChangeAspect="1"/>
          </p:cNvPicPr>
          <p:nvPr>
            <p:ph idx="1"/>
          </p:nvPr>
        </p:nvPicPr>
        <p:blipFill>
          <a:blip r:embed="rId2" cstate="print"/>
          <a:stretch>
            <a:fillRect/>
          </a:stretch>
        </p:blipFill>
        <p:spPr>
          <a:xfrm>
            <a:off x="1524000" y="1905000"/>
            <a:ext cx="6385560" cy="4360870"/>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Mouth 3</a:t>
            </a:r>
            <a:endParaRPr lang="en-US" dirty="0"/>
          </a:p>
        </p:txBody>
      </p:sp>
      <p:pic>
        <p:nvPicPr>
          <p:cNvPr id="4" name="Content Placeholder 3" descr="mouth_3.jpg"/>
          <p:cNvPicPr>
            <a:picLocks noGrp="1" noChangeAspect="1"/>
          </p:cNvPicPr>
          <p:nvPr>
            <p:ph idx="1"/>
          </p:nvPr>
        </p:nvPicPr>
        <p:blipFill>
          <a:blip r:embed="rId2" cstate="print"/>
          <a:stretch>
            <a:fillRect/>
          </a:stretch>
        </p:blipFill>
        <p:spPr>
          <a:xfrm>
            <a:off x="1968500" y="2085181"/>
            <a:ext cx="5207000" cy="3556000"/>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questions before you go</a:t>
            </a:r>
            <a:endParaRPr lang="en-US" dirty="0"/>
          </a:p>
        </p:txBody>
      </p:sp>
      <p:sp>
        <p:nvSpPr>
          <p:cNvPr id="3" name="Content Placeholder 2"/>
          <p:cNvSpPr>
            <a:spLocks noGrp="1"/>
          </p:cNvSpPr>
          <p:nvPr>
            <p:ph idx="1"/>
          </p:nvPr>
        </p:nvSpPr>
        <p:spPr/>
        <p:txBody>
          <a:bodyPr>
            <a:normAutofit/>
          </a:bodyPr>
          <a:lstStyle/>
          <a:p>
            <a:pPr marL="240030" indent="-514350">
              <a:buFont typeface="+mj-lt"/>
              <a:buAutoNum type="arabicParenR"/>
            </a:pPr>
            <a:r>
              <a:rPr lang="en-US" sz="4800" dirty="0" smtClean="0"/>
              <a:t>What was the most challenging thing for you to draw today?</a:t>
            </a:r>
          </a:p>
          <a:p>
            <a:pPr marL="240030" indent="-514350">
              <a:buFont typeface="+mj-lt"/>
              <a:buAutoNum type="arabicParenR"/>
            </a:pPr>
            <a:r>
              <a:rPr lang="en-US" sz="4800" dirty="0" smtClean="0"/>
              <a:t>What was the easiest part of the face for you to draw?</a:t>
            </a:r>
          </a:p>
          <a:p>
            <a:pPr indent="0">
              <a:buNone/>
            </a:pPr>
            <a:endParaRPr lang="en-US" dirty="0" smtClean="0"/>
          </a:p>
        </p:txBody>
      </p:sp>
    </p:spTree>
    <p:extLst>
      <p:ext uri="{BB962C8B-B14F-4D97-AF65-F5344CB8AC3E}">
        <p14:creationId xmlns:p14="http://schemas.microsoft.com/office/powerpoint/2010/main" val="979834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Work </a:t>
            </a:r>
            <a:r>
              <a:rPr lang="en-US" dirty="0" smtClean="0"/>
              <a:t>11/20/2013</a:t>
            </a:r>
            <a:endParaRPr lang="en-US" dirty="0"/>
          </a:p>
        </p:txBody>
      </p:sp>
      <p:sp>
        <p:nvSpPr>
          <p:cNvPr id="3" name="Content Placeholder 2"/>
          <p:cNvSpPr>
            <a:spLocks noGrp="1"/>
          </p:cNvSpPr>
          <p:nvPr>
            <p:ph idx="1"/>
          </p:nvPr>
        </p:nvSpPr>
        <p:spPr>
          <a:xfrm>
            <a:off x="152400" y="1524000"/>
            <a:ext cx="8991600" cy="5105400"/>
          </a:xfrm>
        </p:spPr>
        <p:txBody>
          <a:bodyPr>
            <a:noAutofit/>
          </a:bodyPr>
          <a:lstStyle/>
          <a:p>
            <a:pPr marL="240030" indent="-514350">
              <a:lnSpc>
                <a:spcPct val="150000"/>
              </a:lnSpc>
              <a:buFont typeface="+mj-lt"/>
              <a:buAutoNum type="arabicParenR"/>
            </a:pPr>
            <a:r>
              <a:rPr lang="en-US" sz="2800" b="1" dirty="0" smtClean="0">
                <a:solidFill>
                  <a:schemeClr val="tx2">
                    <a:lumMod val="50000"/>
                  </a:schemeClr>
                </a:solidFill>
              </a:rPr>
              <a:t>What is the most challenging thing for you to draw on the human face? ( Eyes, ears, lips, nose, chin, hair, etc.) </a:t>
            </a:r>
          </a:p>
          <a:p>
            <a:pPr marL="240030" indent="-514350">
              <a:lnSpc>
                <a:spcPct val="150000"/>
              </a:lnSpc>
              <a:buFont typeface="+mj-lt"/>
              <a:buAutoNum type="arabicParenR"/>
            </a:pPr>
            <a:r>
              <a:rPr lang="en-US" sz="2800" b="1" dirty="0" smtClean="0">
                <a:solidFill>
                  <a:schemeClr val="tx2">
                    <a:lumMod val="50000"/>
                  </a:schemeClr>
                </a:solidFill>
              </a:rPr>
              <a:t>What is the easiest thing for you to draw on the human face?</a:t>
            </a:r>
          </a:p>
          <a:p>
            <a:pPr marL="240030" indent="-514350">
              <a:lnSpc>
                <a:spcPct val="150000"/>
              </a:lnSpc>
              <a:buFont typeface="+mj-lt"/>
              <a:buAutoNum type="arabicParenR"/>
            </a:pPr>
            <a:r>
              <a:rPr lang="en-US" sz="2800" b="1" dirty="0" smtClean="0">
                <a:solidFill>
                  <a:schemeClr val="tx2">
                    <a:lumMod val="50000"/>
                  </a:schemeClr>
                </a:solidFill>
              </a:rPr>
              <a:t>What worries you the most when you think about drawing a self-portrait? </a:t>
            </a:r>
            <a:r>
              <a:rPr lang="en-US" b="1" dirty="0">
                <a:solidFill>
                  <a:schemeClr val="tx2">
                    <a:lumMod val="50000"/>
                  </a:schemeClr>
                </a:solidFill>
              </a:rPr>
              <a:t> </a:t>
            </a:r>
            <a:r>
              <a:rPr lang="en-US" sz="2800" b="1" dirty="0" smtClean="0">
                <a:solidFill>
                  <a:schemeClr val="tx2">
                    <a:lumMod val="50000"/>
                  </a:schemeClr>
                </a:solidFill>
              </a:rPr>
              <a:t>Why is that?</a:t>
            </a:r>
          </a:p>
          <a:p>
            <a:pPr marL="240030" indent="-514350">
              <a:lnSpc>
                <a:spcPct val="150000"/>
              </a:lnSpc>
              <a:buFont typeface="+mj-lt"/>
              <a:buAutoNum type="arabicParenR"/>
            </a:pPr>
            <a:r>
              <a:rPr lang="en-US" sz="2800" b="1" dirty="0" smtClean="0">
                <a:solidFill>
                  <a:schemeClr val="tx2">
                    <a:lumMod val="50000"/>
                  </a:schemeClr>
                </a:solidFill>
              </a:rPr>
              <a:t>If you finish with extra time, try to draw these things by themselves: eyes, nose, ears, etc. </a:t>
            </a:r>
          </a:p>
        </p:txBody>
      </p:sp>
      <p:pic>
        <p:nvPicPr>
          <p:cNvPr id="4" name="Picture 3" descr="bell.png"/>
          <p:cNvPicPr>
            <a:picLocks noChangeAspect="1"/>
          </p:cNvPicPr>
          <p:nvPr/>
        </p:nvPicPr>
        <p:blipFill>
          <a:blip r:embed="rId3" cstate="print"/>
          <a:stretch>
            <a:fillRect/>
          </a:stretch>
        </p:blipFill>
        <p:spPr>
          <a:xfrm>
            <a:off x="7467600" y="152400"/>
            <a:ext cx="1498204" cy="1498204"/>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your table groups…</a:t>
            </a:r>
            <a:endParaRPr lang="en-US" dirty="0"/>
          </a:p>
        </p:txBody>
      </p:sp>
      <p:sp>
        <p:nvSpPr>
          <p:cNvPr id="3" name="Content Placeholder 2"/>
          <p:cNvSpPr>
            <a:spLocks noGrp="1"/>
          </p:cNvSpPr>
          <p:nvPr>
            <p:ph idx="1"/>
          </p:nvPr>
        </p:nvSpPr>
        <p:spPr/>
        <p:txBody>
          <a:bodyPr/>
          <a:lstStyle/>
          <a:p>
            <a:r>
              <a:rPr lang="en-US" dirty="0" smtClean="0"/>
              <a:t>Complete the following worksheet at your table, there are two copies per table, share them with your neighbors</a:t>
            </a:r>
          </a:p>
          <a:p>
            <a:r>
              <a:rPr lang="en-US" dirty="0" smtClean="0"/>
              <a:t>Answer true or false to the statements</a:t>
            </a:r>
          </a:p>
          <a:p>
            <a:r>
              <a:rPr lang="en-US" dirty="0" smtClean="0"/>
              <a:t>Take a guess even if you aren’t sure about the answer</a:t>
            </a:r>
          </a:p>
          <a:p>
            <a:r>
              <a:rPr lang="en-US" dirty="0" smtClean="0"/>
              <a:t>You will not get graded on if you are wrong or right, only if you try, we will all learn from our mistakes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Bell Work 12/18/2012</a:t>
            </a:r>
            <a:br>
              <a:rPr lang="en-US" dirty="0" smtClean="0"/>
            </a:br>
            <a:r>
              <a:rPr lang="en-US" dirty="0" smtClean="0"/>
              <a:t>True or False?</a:t>
            </a:r>
            <a:endParaRPr lang="en-US" dirty="0"/>
          </a:p>
        </p:txBody>
      </p:sp>
      <p:sp>
        <p:nvSpPr>
          <p:cNvPr id="3" name="Content Placeholder 2"/>
          <p:cNvSpPr>
            <a:spLocks noGrp="1"/>
          </p:cNvSpPr>
          <p:nvPr>
            <p:ph idx="1"/>
          </p:nvPr>
        </p:nvSpPr>
        <p:spPr/>
        <p:txBody>
          <a:bodyPr>
            <a:normAutofit fontScale="92500" lnSpcReduction="20000"/>
          </a:bodyPr>
          <a:lstStyle/>
          <a:p>
            <a:pPr marL="240030" indent="-514350">
              <a:buFont typeface="+mj-lt"/>
              <a:buAutoNum type="arabicParenR"/>
            </a:pPr>
            <a:r>
              <a:rPr lang="en-US" dirty="0" smtClean="0"/>
              <a:t>The eyes on the face are 1/3 from the top of the head. True or False</a:t>
            </a:r>
          </a:p>
          <a:p>
            <a:pPr marL="240030" indent="-514350">
              <a:buFont typeface="+mj-lt"/>
              <a:buAutoNum type="arabicParenR"/>
            </a:pPr>
            <a:endParaRPr lang="en-US" dirty="0" smtClean="0"/>
          </a:p>
          <a:p>
            <a:pPr marL="240030" indent="-514350">
              <a:buFont typeface="+mj-lt"/>
              <a:buAutoNum type="arabicParenR"/>
            </a:pPr>
            <a:r>
              <a:rPr lang="en-US" dirty="0" smtClean="0"/>
              <a:t>The width is 2/3 the height of the face. True or False</a:t>
            </a:r>
          </a:p>
          <a:p>
            <a:pPr marL="240030" indent="-514350">
              <a:buFont typeface="+mj-lt"/>
              <a:buAutoNum type="arabicParenR"/>
            </a:pPr>
            <a:endParaRPr lang="en-US" dirty="0" smtClean="0"/>
          </a:p>
          <a:p>
            <a:pPr marL="240030" indent="-514350">
              <a:buFont typeface="+mj-lt"/>
              <a:buAutoNum type="arabicParenR"/>
            </a:pPr>
            <a:r>
              <a:rPr lang="en-US" dirty="0" smtClean="0"/>
              <a:t>The nose is 1/3 down the face from the eyes. True or False</a:t>
            </a:r>
          </a:p>
          <a:p>
            <a:pPr marL="240030" indent="-514350">
              <a:buFont typeface="+mj-lt"/>
              <a:buAutoNum type="arabicParenR"/>
            </a:pPr>
            <a:endParaRPr lang="en-US" dirty="0" smtClean="0"/>
          </a:p>
          <a:p>
            <a:pPr marL="240030" indent="-514350">
              <a:buFont typeface="+mj-lt"/>
              <a:buAutoNum type="arabicParenR"/>
            </a:pPr>
            <a:r>
              <a:rPr lang="en-US" dirty="0" smtClean="0"/>
              <a:t>From the top of the nose to the corner of the mouth forms a triangle. True or False</a:t>
            </a:r>
          </a:p>
          <a:p>
            <a:pPr marL="240030" indent="-514350">
              <a:buFont typeface="+mj-lt"/>
              <a:buAutoNum type="arabicParenR"/>
            </a:pPr>
            <a:endParaRPr lang="en-US" dirty="0" smtClean="0"/>
          </a:p>
          <a:p>
            <a:pPr marL="240030" indent="-514350">
              <a:buFont typeface="+mj-lt"/>
              <a:buAutoNum type="arabicParenR"/>
            </a:pPr>
            <a:r>
              <a:rPr lang="en-US" dirty="0" smtClean="0"/>
              <a:t>The space between the eyes, nose and mouth are all 1/6. True or False</a:t>
            </a:r>
          </a:p>
          <a:p>
            <a:endParaRPr lang="en-US" dirty="0" smtClean="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89261"/>
            <a:ext cx="1500187" cy="150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Review of Bell Work</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After everyone has come to their own answer in your group, circle the answer that you think is the correct answer with the whiteboard marker at your table</a:t>
            </a:r>
          </a:p>
          <a:p>
            <a:pPr>
              <a:buNone/>
            </a:pPr>
            <a:endParaRPr lang="en-US" dirty="0" smtClean="0"/>
          </a:p>
          <a:p>
            <a:r>
              <a:rPr lang="en-US" dirty="0" smtClean="0"/>
              <a:t>Make sure that you come to a group consensus on your decision</a:t>
            </a:r>
          </a:p>
          <a:p>
            <a:pPr>
              <a:buNone/>
            </a:pPr>
            <a:endParaRPr lang="en-US" dirty="0" smtClean="0"/>
          </a:p>
          <a:p>
            <a:r>
              <a:rPr lang="en-US" dirty="0" smtClean="0"/>
              <a:t>Each group will share their answers and then we will check our answers during a presentation</a:t>
            </a:r>
          </a:p>
          <a:p>
            <a:endParaRPr lang="en-US" dirty="0" smtClean="0"/>
          </a:p>
          <a:p>
            <a:r>
              <a:rPr lang="en-US" dirty="0" smtClean="0"/>
              <a:t>Try to come up with the correct answer if you think it is false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for today? 12/18/2012</a:t>
            </a:r>
            <a:endParaRPr lang="en-US" dirty="0"/>
          </a:p>
        </p:txBody>
      </p:sp>
      <p:sp>
        <p:nvSpPr>
          <p:cNvPr id="3" name="Content Placeholder 2"/>
          <p:cNvSpPr>
            <a:spLocks noGrp="1"/>
          </p:cNvSpPr>
          <p:nvPr>
            <p:ph idx="1"/>
          </p:nvPr>
        </p:nvSpPr>
        <p:spPr/>
        <p:txBody>
          <a:bodyPr>
            <a:normAutofit lnSpcReduction="10000"/>
          </a:bodyPr>
          <a:lstStyle/>
          <a:p>
            <a:pPr>
              <a:lnSpc>
                <a:spcPct val="150000"/>
              </a:lnSpc>
            </a:pPr>
            <a:r>
              <a:rPr lang="en-US" dirty="0" smtClean="0"/>
              <a:t>Learn the face proportions so we can draw our face</a:t>
            </a:r>
          </a:p>
          <a:p>
            <a:pPr>
              <a:lnSpc>
                <a:spcPct val="150000"/>
              </a:lnSpc>
            </a:pPr>
            <a:r>
              <a:rPr lang="en-US" dirty="0" smtClean="0"/>
              <a:t>Once you can draw realistically then you can abstract it (for the next self-portrait)</a:t>
            </a:r>
          </a:p>
          <a:p>
            <a:pPr>
              <a:lnSpc>
                <a:spcPct val="150000"/>
              </a:lnSpc>
            </a:pPr>
            <a:r>
              <a:rPr lang="en-US" dirty="0" smtClean="0"/>
              <a:t>Complete a self-portrait sketch, so that you can pick either a realistic portrait or abstract for your final assignment for assignment #4</a:t>
            </a:r>
          </a:p>
          <a:p>
            <a:pPr>
              <a:lnSpc>
                <a:spcPct val="150000"/>
              </a:lnSpc>
            </a:pPr>
            <a:r>
              <a:rPr lang="en-US" dirty="0" smtClean="0"/>
              <a:t>Questions?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Head Proportions</a:t>
            </a:r>
            <a:endParaRPr lang="en-US" dirty="0"/>
          </a:p>
        </p:txBody>
      </p:sp>
      <p:pic>
        <p:nvPicPr>
          <p:cNvPr id="4" name="Content Placeholder 3" descr="proportions_of_a_head_1.gif"/>
          <p:cNvPicPr>
            <a:picLocks noGrp="1" noChangeAspect="1"/>
          </p:cNvPicPr>
          <p:nvPr>
            <p:ph idx="1"/>
          </p:nvPr>
        </p:nvPicPr>
        <p:blipFill>
          <a:blip r:embed="rId2" cstate="print"/>
          <a:stretch>
            <a:fillRect/>
          </a:stretch>
        </p:blipFill>
        <p:spPr>
          <a:xfrm>
            <a:off x="1066800" y="1600200"/>
            <a:ext cx="6962775" cy="4794042"/>
          </a:xfr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Proportions of the Face</a:t>
            </a:r>
            <a:endParaRPr lang="en-US" dirty="0"/>
          </a:p>
        </p:txBody>
      </p:sp>
      <p:pic>
        <p:nvPicPr>
          <p:cNvPr id="4" name="Content Placeholder 3" descr="proportions_of_a_head_2.gif"/>
          <p:cNvPicPr>
            <a:picLocks noGrp="1" noChangeAspect="1"/>
          </p:cNvPicPr>
          <p:nvPr>
            <p:ph idx="1"/>
          </p:nvPr>
        </p:nvPicPr>
        <p:blipFill>
          <a:blip r:embed="rId2" cstate="print"/>
          <a:stretch>
            <a:fillRect/>
          </a:stretch>
        </p:blipFill>
        <p:spPr>
          <a:xfrm>
            <a:off x="914400" y="1447800"/>
            <a:ext cx="7525657" cy="5181600"/>
          </a:xfr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roportions_of_a_head_3.gif"/>
          <p:cNvPicPr>
            <a:picLocks noGrp="1" noChangeAspect="1"/>
          </p:cNvPicPr>
          <p:nvPr>
            <p:ph idx="1"/>
          </p:nvPr>
        </p:nvPicPr>
        <p:blipFill>
          <a:blip r:embed="rId2" cstate="print"/>
          <a:stretch>
            <a:fillRect/>
          </a:stretch>
        </p:blipFill>
        <p:spPr>
          <a:xfrm>
            <a:off x="1066800" y="914400"/>
            <a:ext cx="7414986" cy="5105400"/>
          </a:xfr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roportions_of_a_head_4.gif"/>
          <p:cNvPicPr>
            <a:picLocks noGrp="1" noChangeAspect="1"/>
          </p:cNvPicPr>
          <p:nvPr>
            <p:ph idx="1"/>
          </p:nvPr>
        </p:nvPicPr>
        <p:blipFill>
          <a:blip r:embed="rId2" cstate="print"/>
          <a:stretch>
            <a:fillRect/>
          </a:stretch>
        </p:blipFill>
        <p:spPr>
          <a:xfrm>
            <a:off x="609600" y="762000"/>
            <a:ext cx="7857671" cy="5410200"/>
          </a:xfr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Bell Work 12/18/2012</a:t>
            </a:r>
            <a:br>
              <a:rPr lang="en-US" dirty="0" smtClean="0"/>
            </a:br>
            <a:r>
              <a:rPr lang="en-US" dirty="0" smtClean="0"/>
              <a:t>True or False?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eyes on the face are 1/3 from the top of the head. True or </a:t>
            </a:r>
            <a:r>
              <a:rPr lang="en-US" b="1" dirty="0" smtClean="0">
                <a:solidFill>
                  <a:srgbClr val="FF0000"/>
                </a:solidFill>
              </a:rPr>
              <a:t>False = 2/4 or 1/2</a:t>
            </a:r>
          </a:p>
          <a:p>
            <a:pPr>
              <a:buNone/>
            </a:pPr>
            <a:endParaRPr lang="en-US" dirty="0" smtClean="0"/>
          </a:p>
          <a:p>
            <a:r>
              <a:rPr lang="en-US" dirty="0" smtClean="0"/>
              <a:t>The width is 2/3 the height of the face. </a:t>
            </a:r>
            <a:r>
              <a:rPr lang="en-US" b="1" dirty="0" smtClean="0">
                <a:solidFill>
                  <a:srgbClr val="FF0000"/>
                </a:solidFill>
              </a:rPr>
              <a:t>True</a:t>
            </a:r>
            <a:r>
              <a:rPr lang="en-US" dirty="0" smtClean="0"/>
              <a:t> or False</a:t>
            </a:r>
          </a:p>
          <a:p>
            <a:endParaRPr lang="en-US" dirty="0" smtClean="0"/>
          </a:p>
          <a:p>
            <a:r>
              <a:rPr lang="en-US" dirty="0" smtClean="0"/>
              <a:t>The nose is 1/3 down the face from the eyes. True or </a:t>
            </a:r>
            <a:r>
              <a:rPr lang="en-US" b="1" dirty="0" smtClean="0">
                <a:solidFill>
                  <a:srgbClr val="FF0000"/>
                </a:solidFill>
              </a:rPr>
              <a:t>False = 1/4</a:t>
            </a:r>
          </a:p>
          <a:p>
            <a:endParaRPr lang="en-US" dirty="0" smtClean="0"/>
          </a:p>
          <a:p>
            <a:r>
              <a:rPr lang="en-US" dirty="0" smtClean="0"/>
              <a:t>From the top of the nose to the corner of the mouth forms a triangle. </a:t>
            </a:r>
            <a:r>
              <a:rPr lang="en-US" b="1" dirty="0" smtClean="0">
                <a:solidFill>
                  <a:srgbClr val="FF0000"/>
                </a:solidFill>
              </a:rPr>
              <a:t>True</a:t>
            </a:r>
            <a:r>
              <a:rPr lang="en-US" dirty="0" smtClean="0"/>
              <a:t> or False</a:t>
            </a:r>
          </a:p>
          <a:p>
            <a:endParaRPr lang="en-US" dirty="0" smtClean="0"/>
          </a:p>
          <a:p>
            <a:r>
              <a:rPr lang="en-US" dirty="0" smtClean="0"/>
              <a:t>The space between the eyes, nose and mouth are all 1/6. True or </a:t>
            </a:r>
            <a:r>
              <a:rPr lang="en-US" b="1" dirty="0" smtClean="0">
                <a:solidFill>
                  <a:srgbClr val="FF0000"/>
                </a:solidFill>
              </a:rPr>
              <a:t>False = 1/5</a:t>
            </a:r>
          </a:p>
          <a:p>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10/21/2010</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Bell work</a:t>
            </a:r>
          </a:p>
          <a:p>
            <a:r>
              <a:rPr lang="en-US" dirty="0" smtClean="0"/>
              <a:t>Correct our true/false statements</a:t>
            </a:r>
          </a:p>
          <a:p>
            <a:r>
              <a:rPr lang="en-US" dirty="0" smtClean="0"/>
              <a:t>Work on self-portrait, looking in the mirror</a:t>
            </a:r>
          </a:p>
          <a:p>
            <a:pPr lvl="1"/>
            <a:r>
              <a:rPr lang="en-US" dirty="0" smtClean="0"/>
              <a:t>Check grades</a:t>
            </a:r>
          </a:p>
          <a:p>
            <a:pPr lvl="1"/>
            <a:r>
              <a:rPr lang="en-US" dirty="0" smtClean="0"/>
              <a:t>Talk about ‘U’s’</a:t>
            </a:r>
          </a:p>
          <a:p>
            <a:pPr lvl="1"/>
            <a:r>
              <a:rPr lang="en-US" dirty="0" smtClean="0"/>
              <a:t>Missing assignments, what you can do to make them up</a:t>
            </a:r>
          </a:p>
          <a:p>
            <a:r>
              <a:rPr lang="en-US" dirty="0" smtClean="0"/>
              <a:t>Questions? </a:t>
            </a:r>
          </a:p>
          <a:p>
            <a:r>
              <a:rPr lang="en-US" dirty="0" smtClean="0"/>
              <a:t>Rough Draft of self-portrait is due at the end of class</a:t>
            </a:r>
          </a:p>
          <a:p>
            <a:pPr lvl="1"/>
            <a:r>
              <a:rPr lang="en-US" dirty="0" smtClean="0"/>
              <a:t>Use your time wisely</a:t>
            </a:r>
          </a:p>
          <a:p>
            <a:r>
              <a:rPr lang="en-US" dirty="0" smtClean="0"/>
              <a:t>Next class – abstract art, pick abstract or realistic </a:t>
            </a:r>
          </a:p>
          <a:p>
            <a:r>
              <a:rPr lang="en-US" dirty="0" smtClean="0"/>
              <a:t>Next week(break), when we come back we will continue self-portraits </a:t>
            </a:r>
          </a:p>
          <a:p>
            <a:r>
              <a:rPr lang="en-US" dirty="0" smtClean="0"/>
              <a:t>Exit Pass</a:t>
            </a:r>
          </a:p>
          <a:p>
            <a:pPr marL="329184" lvl="1" indent="0">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Review Bell Work</a:t>
            </a:r>
          </a:p>
          <a:p>
            <a:pPr lvl="1"/>
            <a:r>
              <a:rPr lang="en-US" dirty="0" smtClean="0"/>
              <a:t>Talk in your table groups about your answers to your bell work</a:t>
            </a:r>
          </a:p>
          <a:p>
            <a:pPr lvl="1"/>
            <a:r>
              <a:rPr lang="en-US" dirty="0" smtClean="0"/>
              <a:t>Does anyone have tricks to drawing the things that are challenging for you?</a:t>
            </a:r>
          </a:p>
          <a:p>
            <a:pPr lvl="1"/>
            <a:r>
              <a:rPr lang="en-US" dirty="0" smtClean="0"/>
              <a:t>Be ready to present one of the tricks you learned in your table groups.</a:t>
            </a:r>
          </a:p>
          <a:p>
            <a:r>
              <a:rPr lang="en-US" dirty="0" smtClean="0"/>
              <a:t>Sketching Practice today to help with self-portraits</a:t>
            </a:r>
          </a:p>
          <a:p>
            <a:r>
              <a:rPr lang="en-US" dirty="0" smtClean="0"/>
              <a:t>Assignment </a:t>
            </a:r>
            <a:r>
              <a:rPr lang="en-US" dirty="0" smtClean="0"/>
              <a:t>#5 </a:t>
            </a:r>
            <a:r>
              <a:rPr lang="en-US" dirty="0" smtClean="0"/>
              <a:t>– Self-Portraits! </a:t>
            </a:r>
          </a:p>
          <a:p>
            <a:pPr lvl="1"/>
            <a:r>
              <a:rPr lang="en-US" dirty="0" smtClean="0"/>
              <a:t>Rubric</a:t>
            </a:r>
          </a:p>
          <a:p>
            <a:r>
              <a:rPr lang="en-US" dirty="0" smtClean="0"/>
              <a:t>Goals</a:t>
            </a:r>
          </a:p>
          <a:p>
            <a:r>
              <a:rPr lang="en-US" dirty="0" smtClean="0"/>
              <a:t>Exit Pass</a:t>
            </a:r>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a:xfrm>
            <a:off x="457200" y="1600200"/>
            <a:ext cx="8305800" cy="5257800"/>
          </a:xfrm>
        </p:spPr>
        <p:txBody>
          <a:bodyPr>
            <a:normAutofit/>
          </a:bodyPr>
          <a:lstStyle/>
          <a:p>
            <a:r>
              <a:rPr lang="en-US" dirty="0" smtClean="0"/>
              <a:t>Realism</a:t>
            </a:r>
          </a:p>
          <a:p>
            <a:r>
              <a:rPr lang="en-US" dirty="0" smtClean="0"/>
              <a:t>Abstraction</a:t>
            </a:r>
          </a:p>
          <a:p>
            <a:pPr lvl="1"/>
            <a:r>
              <a:rPr lang="en-US" dirty="0" smtClean="0"/>
              <a:t>Self-Portraits</a:t>
            </a:r>
          </a:p>
          <a:p>
            <a:r>
              <a:rPr lang="en-US" dirty="0" smtClean="0"/>
              <a:t>1</a:t>
            </a:r>
            <a:r>
              <a:rPr lang="en-US" baseline="30000" dirty="0" smtClean="0"/>
              <a:t>st</a:t>
            </a:r>
            <a:r>
              <a:rPr lang="en-US" dirty="0" smtClean="0"/>
              <a:t> we will draw a realistic self-portrait</a:t>
            </a:r>
          </a:p>
          <a:p>
            <a:r>
              <a:rPr lang="en-US" dirty="0" smtClean="0"/>
              <a:t>2</a:t>
            </a:r>
            <a:r>
              <a:rPr lang="en-US" baseline="30000" dirty="0" smtClean="0"/>
              <a:t>nd</a:t>
            </a:r>
            <a:r>
              <a:rPr lang="en-US" dirty="0" smtClean="0"/>
              <a:t> an abstract portrait</a:t>
            </a:r>
          </a:p>
          <a:p>
            <a:r>
              <a:rPr lang="en-US" dirty="0" smtClean="0"/>
              <a:t>Then, you will get to chose which one you turn into a final complete drawing</a:t>
            </a:r>
          </a:p>
          <a:p>
            <a:pPr>
              <a:buNone/>
            </a:pPr>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Studio Time: Sketch your face</a:t>
            </a:r>
            <a:endParaRPr lang="en-US" dirty="0"/>
          </a:p>
        </p:txBody>
      </p:sp>
      <p:sp>
        <p:nvSpPr>
          <p:cNvPr id="3" name="Content Placeholder 2"/>
          <p:cNvSpPr>
            <a:spLocks noGrp="1"/>
          </p:cNvSpPr>
          <p:nvPr>
            <p:ph idx="1"/>
          </p:nvPr>
        </p:nvSpPr>
        <p:spPr/>
        <p:txBody>
          <a:bodyPr/>
          <a:lstStyle/>
          <a:p>
            <a:pPr algn="ctr"/>
            <a:r>
              <a:rPr lang="en-US" dirty="0" smtClean="0"/>
              <a:t>Using mirror or picture</a:t>
            </a:r>
          </a:p>
          <a:p>
            <a:pPr algn="ctr"/>
            <a:r>
              <a:rPr lang="en-US" dirty="0" smtClean="0"/>
              <a:t>Make sure to get the proportions correct</a:t>
            </a:r>
          </a:p>
          <a:p>
            <a:pPr algn="ctr"/>
            <a:r>
              <a:rPr lang="en-US" dirty="0" smtClean="0"/>
              <a:t>Use your visual notes:</a:t>
            </a:r>
          </a:p>
          <a:p>
            <a:pPr algn="ctr"/>
            <a:r>
              <a:rPr lang="en-US" dirty="0" smtClean="0"/>
              <a:t>Add in detail and shading at the end`</a:t>
            </a:r>
          </a:p>
          <a:p>
            <a:pPr algn="ctr"/>
            <a:endParaRPr lang="en-US" dirty="0"/>
          </a:p>
          <a:p>
            <a:pPr algn="ctr"/>
            <a:r>
              <a:rPr lang="en-US" dirty="0" smtClean="0"/>
              <a:t>25 points</a:t>
            </a:r>
          </a:p>
          <a:p>
            <a:pPr algn="ctr"/>
            <a:r>
              <a:rPr lang="en-US" dirty="0" smtClean="0"/>
              <a:t>Due at the end of class</a:t>
            </a:r>
          </a:p>
          <a:p>
            <a:pPr algn="ctr"/>
            <a:endParaRPr lang="en-US" dirty="0"/>
          </a:p>
          <a:p>
            <a:pPr algn="ctr"/>
            <a:r>
              <a:rPr lang="en-US" dirty="0" smtClean="0"/>
              <a:t>During this time, grade checks</a:t>
            </a:r>
            <a:endParaRPr lang="en-US" dirty="0"/>
          </a:p>
        </p:txBody>
      </p:sp>
    </p:spTree>
    <p:extLst>
      <p:ext uri="{BB962C8B-B14F-4D97-AF65-F5344CB8AC3E}">
        <p14:creationId xmlns:p14="http://schemas.microsoft.com/office/powerpoint/2010/main" val="5214025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Realistic Self-Portrait Sketch Rubric</a:t>
            </a:r>
            <a:endParaRPr lang="en-US" dirty="0"/>
          </a:p>
        </p:txBody>
      </p:sp>
      <p:sp>
        <p:nvSpPr>
          <p:cNvPr id="3" name="Content Placeholder 2"/>
          <p:cNvSpPr>
            <a:spLocks noGrp="1"/>
          </p:cNvSpPr>
          <p:nvPr>
            <p:ph idx="1"/>
          </p:nvPr>
        </p:nvSpPr>
        <p:spPr/>
        <p:txBody>
          <a:bodyPr>
            <a:normAutofit lnSpcReduction="10000"/>
          </a:bodyPr>
          <a:lstStyle/>
          <a:p>
            <a:r>
              <a:rPr lang="en-US" dirty="0" smtClean="0"/>
              <a:t>Student shows knowledge of face proportions 10 points</a:t>
            </a:r>
          </a:p>
          <a:p>
            <a:r>
              <a:rPr lang="en-US" dirty="0" smtClean="0"/>
              <a:t>Student uses two types of shading techniques(stippling, cross-hatching, blending, etc.)</a:t>
            </a:r>
            <a:r>
              <a:rPr lang="en-US" dirty="0"/>
              <a:t> </a:t>
            </a:r>
            <a:r>
              <a:rPr lang="en-US" dirty="0" smtClean="0"/>
              <a:t>5 points</a:t>
            </a:r>
          </a:p>
          <a:p>
            <a:r>
              <a:rPr lang="en-US" dirty="0" smtClean="0"/>
              <a:t>Student fills the page 10 points</a:t>
            </a:r>
          </a:p>
          <a:p>
            <a:r>
              <a:rPr lang="en-US" dirty="0" smtClean="0"/>
              <a:t>Name and class period is printed on the back, student signed the front of the drawing with their signature 5 points</a:t>
            </a:r>
          </a:p>
          <a:p>
            <a:endParaRPr lang="en-US" dirty="0" smtClean="0"/>
          </a:p>
          <a:p>
            <a:r>
              <a:rPr lang="en-US" dirty="0" smtClean="0"/>
              <a:t>Total points possible 30 points </a:t>
            </a:r>
          </a:p>
          <a:p>
            <a:pPr>
              <a:buNone/>
            </a:pPr>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Clean-Up</a:t>
            </a:r>
            <a:endParaRPr lang="en-US" dirty="0"/>
          </a:p>
        </p:txBody>
      </p:sp>
      <p:sp>
        <p:nvSpPr>
          <p:cNvPr id="3" name="Content Placeholder 2"/>
          <p:cNvSpPr>
            <a:spLocks noGrp="1"/>
          </p:cNvSpPr>
          <p:nvPr>
            <p:ph idx="1"/>
          </p:nvPr>
        </p:nvSpPr>
        <p:spPr/>
        <p:txBody>
          <a:bodyPr/>
          <a:lstStyle/>
          <a:p>
            <a:pPr>
              <a:buNone/>
            </a:pPr>
            <a:r>
              <a:rPr lang="en-US" sz="3600" dirty="0"/>
              <a:t>Remember: </a:t>
            </a:r>
          </a:p>
          <a:p>
            <a:pPr lvl="1"/>
            <a:r>
              <a:rPr lang="en-US" sz="3600" dirty="0"/>
              <a:t>Table area must be cleaned before you can leave (4</a:t>
            </a:r>
            <a:r>
              <a:rPr lang="en-US" sz="3600" baseline="30000" dirty="0"/>
              <a:t>th</a:t>
            </a:r>
            <a:r>
              <a:rPr lang="en-US" sz="3600" dirty="0"/>
              <a:t> period put up chairs)</a:t>
            </a:r>
          </a:p>
          <a:p>
            <a:pPr lvl="1"/>
            <a:r>
              <a:rPr lang="en-US" sz="3600" dirty="0"/>
              <a:t>Anything around the floor needs to be put away</a:t>
            </a:r>
          </a:p>
          <a:p>
            <a:pPr lvl="1"/>
            <a:r>
              <a:rPr lang="en-US" sz="3600" dirty="0"/>
              <a:t>All things put back where you found them</a:t>
            </a:r>
          </a:p>
          <a:p>
            <a:pPr lvl="1"/>
            <a:r>
              <a:rPr lang="en-US" sz="3600" dirty="0"/>
              <a:t>Folders in the shelves by the door</a:t>
            </a:r>
          </a:p>
          <a:p>
            <a:endParaRPr lang="en-US" dirty="0"/>
          </a:p>
        </p:txBody>
      </p:sp>
    </p:spTree>
    <p:extLst>
      <p:ext uri="{BB962C8B-B14F-4D97-AF65-F5344CB8AC3E}">
        <p14:creationId xmlns:p14="http://schemas.microsoft.com/office/powerpoint/2010/main" val="19115917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Pass 12/18/2012</a:t>
            </a:r>
            <a:endParaRPr lang="en-US" dirty="0"/>
          </a:p>
        </p:txBody>
      </p:sp>
      <p:sp>
        <p:nvSpPr>
          <p:cNvPr id="3" name="Content Placeholder 2"/>
          <p:cNvSpPr>
            <a:spLocks noGrp="1"/>
          </p:cNvSpPr>
          <p:nvPr>
            <p:ph idx="1"/>
          </p:nvPr>
        </p:nvSpPr>
        <p:spPr/>
        <p:txBody>
          <a:bodyPr>
            <a:normAutofit fontScale="92500" lnSpcReduction="20000"/>
          </a:bodyPr>
          <a:lstStyle/>
          <a:p>
            <a:pPr lvl="1">
              <a:buNone/>
            </a:pPr>
            <a:endParaRPr lang="en-US" sz="3000" dirty="0" smtClean="0"/>
          </a:p>
          <a:p>
            <a:pPr>
              <a:buNone/>
            </a:pPr>
            <a:r>
              <a:rPr lang="en-US" sz="3000" dirty="0" smtClean="0"/>
              <a:t>Exit Pass:</a:t>
            </a:r>
          </a:p>
          <a:p>
            <a:pPr marL="240030" indent="-514350">
              <a:buFont typeface="+mj-lt"/>
              <a:buAutoNum type="arabicParenR"/>
            </a:pPr>
            <a:r>
              <a:rPr lang="en-US" sz="3000" dirty="0" smtClean="0"/>
              <a:t>What was the most challenging part about drawing your face today?</a:t>
            </a:r>
          </a:p>
          <a:p>
            <a:pPr marL="240030" indent="-514350">
              <a:buFont typeface="+mj-lt"/>
              <a:buAutoNum type="arabicParenR"/>
            </a:pPr>
            <a:r>
              <a:rPr lang="en-US" sz="3000" dirty="0" smtClean="0"/>
              <a:t>What was the easiest part for you when you were drawing your face?</a:t>
            </a:r>
          </a:p>
          <a:p>
            <a:pPr marL="240030" indent="-514350">
              <a:buFont typeface="+mj-lt"/>
              <a:buAutoNum type="arabicParenR"/>
            </a:pPr>
            <a:r>
              <a:rPr lang="en-US" sz="3000" dirty="0" smtClean="0"/>
              <a:t>Is there anything you need help/review on in order to improve on your final self-portrait?</a:t>
            </a:r>
          </a:p>
          <a:p>
            <a:pPr indent="0">
              <a:buNone/>
            </a:pPr>
            <a:endParaRPr lang="en-US" dirty="0" smtClean="0"/>
          </a:p>
          <a:p>
            <a:pPr>
              <a:buNone/>
            </a:pPr>
            <a:endParaRPr lang="en-US" dirty="0" smtClean="0"/>
          </a:p>
          <a:p>
            <a:r>
              <a:rPr lang="en-US" dirty="0" smtClean="0"/>
              <a:t>Remember:</a:t>
            </a:r>
          </a:p>
          <a:p>
            <a:pPr lvl="1"/>
            <a:r>
              <a:rPr lang="en-US" dirty="0" smtClean="0"/>
              <a:t>Pay your art fees = sketch book &amp; extra credit </a:t>
            </a:r>
            <a:r>
              <a:rPr lang="en-US" dirty="0" smtClean="0">
                <a:sym typeface="Wingdings" pitchFamily="2" charset="2"/>
              </a:rPr>
              <a:t></a:t>
            </a:r>
            <a:endParaRPr lang="en-US" dirty="0" smtClean="0"/>
          </a:p>
          <a:p>
            <a:pPr lvl="1"/>
            <a:r>
              <a:rPr lang="en-US" dirty="0" smtClean="0"/>
              <a:t>Don’t pay fees = no graduation, no year book </a:t>
            </a:r>
            <a:r>
              <a:rPr lang="en-US" dirty="0" smtClean="0">
                <a:sym typeface="Wingdings" pitchFamily="2" charset="2"/>
              </a:rPr>
              <a:t></a:t>
            </a:r>
            <a:endParaRPr lang="en-US" dirty="0"/>
          </a:p>
        </p:txBody>
      </p:sp>
      <p:pic>
        <p:nvPicPr>
          <p:cNvPr id="4" name="Picture 3" descr="exit.jpg"/>
          <p:cNvPicPr>
            <a:picLocks noChangeAspect="1"/>
          </p:cNvPicPr>
          <p:nvPr/>
        </p:nvPicPr>
        <p:blipFill>
          <a:blip r:embed="rId2" cstate="print"/>
          <a:stretch>
            <a:fillRect/>
          </a:stretch>
        </p:blipFill>
        <p:spPr>
          <a:xfrm>
            <a:off x="7765473" y="83127"/>
            <a:ext cx="1371600" cy="1371600"/>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10.19.2010</a:t>
            </a:r>
            <a:endParaRPr lang="en-US" dirty="0"/>
          </a:p>
        </p:txBody>
      </p:sp>
      <p:sp>
        <p:nvSpPr>
          <p:cNvPr id="3" name="Content Placeholder 2"/>
          <p:cNvSpPr>
            <a:spLocks noGrp="1"/>
          </p:cNvSpPr>
          <p:nvPr>
            <p:ph idx="1"/>
          </p:nvPr>
        </p:nvSpPr>
        <p:spPr/>
        <p:txBody>
          <a:bodyPr/>
          <a:lstStyle/>
          <a:p>
            <a:r>
              <a:rPr lang="en-US" dirty="0" smtClean="0"/>
              <a:t>Participate in table discussions about Bell Work</a:t>
            </a:r>
          </a:p>
          <a:p>
            <a:r>
              <a:rPr lang="en-US" dirty="0" smtClean="0"/>
              <a:t>Earn full participation points(see post for reminders)</a:t>
            </a:r>
          </a:p>
          <a:p>
            <a:r>
              <a:rPr lang="en-US" dirty="0" smtClean="0"/>
              <a:t>Participate in sketch practice</a:t>
            </a:r>
          </a:p>
          <a:p>
            <a:r>
              <a:rPr lang="en-US" dirty="0" smtClean="0"/>
              <a:t>Work on Self-Portrait ( Assignment #4)</a:t>
            </a:r>
          </a:p>
          <a:p>
            <a:endParaRPr lang="en-US" dirty="0" smtClean="0"/>
          </a:p>
          <a:p>
            <a:r>
              <a:rPr lang="en-US" dirty="0" smtClean="0"/>
              <a:t>Turn in:</a:t>
            </a:r>
          </a:p>
          <a:p>
            <a:pPr lvl="1"/>
            <a:r>
              <a:rPr lang="en-US" dirty="0" smtClean="0"/>
              <a:t>Bell work</a:t>
            </a:r>
          </a:p>
          <a:p>
            <a:pPr lvl="1"/>
            <a:r>
              <a:rPr lang="en-US" dirty="0" smtClean="0"/>
              <a:t>Sketch practice</a:t>
            </a:r>
          </a:p>
          <a:p>
            <a:pPr lvl="1"/>
            <a:r>
              <a:rPr lang="en-US" dirty="0" smtClean="0"/>
              <a:t>Exit Pass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Pass</a:t>
            </a:r>
            <a:endParaRPr lang="en-US" dirty="0"/>
          </a:p>
        </p:txBody>
      </p:sp>
      <p:sp>
        <p:nvSpPr>
          <p:cNvPr id="3" name="Content Placeholder 2"/>
          <p:cNvSpPr>
            <a:spLocks noGrp="1"/>
          </p:cNvSpPr>
          <p:nvPr>
            <p:ph idx="1"/>
          </p:nvPr>
        </p:nvSpPr>
        <p:spPr>
          <a:xfrm>
            <a:off x="0" y="1600200"/>
            <a:ext cx="6400800" cy="5257800"/>
          </a:xfrm>
        </p:spPr>
        <p:txBody>
          <a:bodyPr>
            <a:normAutofit/>
          </a:bodyPr>
          <a:lstStyle/>
          <a:p>
            <a:r>
              <a:rPr lang="en-US" dirty="0" smtClean="0"/>
              <a:t>Remember: </a:t>
            </a:r>
          </a:p>
          <a:p>
            <a:pPr lvl="1"/>
            <a:r>
              <a:rPr lang="en-US" dirty="0" smtClean="0"/>
              <a:t>Table area must be cleaned before you can leave (4</a:t>
            </a:r>
            <a:r>
              <a:rPr lang="en-US" baseline="30000" dirty="0" smtClean="0"/>
              <a:t>th</a:t>
            </a:r>
            <a:r>
              <a:rPr lang="en-US" dirty="0" smtClean="0"/>
              <a:t> period put up chairs)</a:t>
            </a:r>
          </a:p>
          <a:p>
            <a:pPr lvl="1"/>
            <a:r>
              <a:rPr lang="en-US" dirty="0" smtClean="0"/>
              <a:t>Anything around the floor needs to be put away</a:t>
            </a:r>
          </a:p>
          <a:p>
            <a:pPr lvl="1"/>
            <a:r>
              <a:rPr lang="en-US" dirty="0" smtClean="0"/>
              <a:t>All things put back where you found them</a:t>
            </a:r>
          </a:p>
          <a:p>
            <a:pPr lvl="1"/>
            <a:r>
              <a:rPr lang="en-US" dirty="0" smtClean="0"/>
              <a:t>Folders in the shelves by the door</a:t>
            </a:r>
          </a:p>
          <a:p>
            <a:pPr lvl="1">
              <a:buNone/>
            </a:pPr>
            <a:endParaRPr lang="en-US" dirty="0" smtClean="0"/>
          </a:p>
          <a:p>
            <a:r>
              <a:rPr lang="en-US" dirty="0" smtClean="0"/>
              <a:t>What is the one drawing technique that helped you the most today?</a:t>
            </a:r>
          </a:p>
          <a:p>
            <a:pPr lvl="1"/>
            <a:r>
              <a:rPr lang="en-US" dirty="0" smtClean="0"/>
              <a:t>Learning how to draw:</a:t>
            </a:r>
          </a:p>
          <a:p>
            <a:pPr lvl="2"/>
            <a:r>
              <a:rPr lang="en-US" dirty="0" smtClean="0"/>
              <a:t>Face proportions</a:t>
            </a:r>
          </a:p>
          <a:p>
            <a:pPr lvl="2"/>
            <a:r>
              <a:rPr lang="en-US" dirty="0" smtClean="0"/>
              <a:t>Eyes</a:t>
            </a:r>
          </a:p>
          <a:p>
            <a:pPr lvl="2"/>
            <a:r>
              <a:rPr lang="en-US" dirty="0" smtClean="0"/>
              <a:t>Nose</a:t>
            </a:r>
          </a:p>
          <a:p>
            <a:pPr lvl="2"/>
            <a:r>
              <a:rPr lang="en-US" dirty="0" smtClean="0"/>
              <a:t>Lips</a:t>
            </a:r>
          </a:p>
        </p:txBody>
      </p:sp>
      <p:sp>
        <p:nvSpPr>
          <p:cNvPr id="4" name="TextBox 3"/>
          <p:cNvSpPr txBox="1"/>
          <p:nvPr/>
        </p:nvSpPr>
        <p:spPr>
          <a:xfrm>
            <a:off x="6629400" y="4876800"/>
            <a:ext cx="2362200" cy="1754326"/>
          </a:xfrm>
          <a:prstGeom prst="rect">
            <a:avLst/>
          </a:prstGeom>
          <a:noFill/>
        </p:spPr>
        <p:txBody>
          <a:bodyPr wrap="square" rtlCol="0">
            <a:spAutoFit/>
          </a:bodyPr>
          <a:lstStyle/>
          <a:p>
            <a:r>
              <a:rPr lang="en-US" b="1" dirty="0" smtClean="0"/>
              <a:t>Next class:</a:t>
            </a:r>
          </a:p>
          <a:p>
            <a:pPr lvl="1"/>
            <a:r>
              <a:rPr lang="en-US" dirty="0" smtClean="0"/>
              <a:t>How to draw:</a:t>
            </a:r>
          </a:p>
          <a:p>
            <a:pPr lvl="2"/>
            <a:r>
              <a:rPr lang="en-US" dirty="0" smtClean="0"/>
              <a:t>Ears</a:t>
            </a:r>
          </a:p>
          <a:p>
            <a:pPr lvl="2"/>
            <a:r>
              <a:rPr lang="en-US" dirty="0" smtClean="0"/>
              <a:t>Hair</a:t>
            </a:r>
          </a:p>
          <a:p>
            <a:pPr lvl="2"/>
            <a:r>
              <a:rPr lang="en-US" dirty="0" smtClean="0"/>
              <a:t>Neck</a:t>
            </a:r>
          </a:p>
          <a:p>
            <a:endParaRPr lang="en-US" dirty="0"/>
          </a:p>
        </p:txBody>
      </p:sp>
      <p:pic>
        <p:nvPicPr>
          <p:cNvPr id="5" name="Picture 4" descr="exit.jpg"/>
          <p:cNvPicPr>
            <a:picLocks noChangeAspect="1"/>
          </p:cNvPicPr>
          <p:nvPr/>
        </p:nvPicPr>
        <p:blipFill>
          <a:blip r:embed="rId2" cstate="print"/>
          <a:stretch>
            <a:fillRect/>
          </a:stretch>
        </p:blipFill>
        <p:spPr>
          <a:xfrm>
            <a:off x="6705600" y="2133600"/>
            <a:ext cx="2143125" cy="2143125"/>
          </a:xfrm>
          <a:prstGeom prst="rect">
            <a:avLst/>
          </a:prstGeo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Citations</a:t>
            </a:r>
            <a:endParaRPr lang="en-US" dirty="0"/>
          </a:p>
        </p:txBody>
      </p:sp>
      <p:sp>
        <p:nvSpPr>
          <p:cNvPr id="3" name="Content Placeholder 2"/>
          <p:cNvSpPr>
            <a:spLocks noGrp="1"/>
          </p:cNvSpPr>
          <p:nvPr>
            <p:ph idx="1"/>
          </p:nvPr>
        </p:nvSpPr>
        <p:spPr/>
        <p:txBody>
          <a:bodyPr/>
          <a:lstStyle/>
          <a:p>
            <a:r>
              <a:rPr lang="en-US" dirty="0" smtClean="0"/>
              <a:t>Art Factory</a:t>
            </a:r>
          </a:p>
          <a:p>
            <a:pPr lvl="1"/>
            <a:r>
              <a:rPr lang="en-US" dirty="0" smtClean="0">
                <a:hlinkClick r:id="rId2"/>
              </a:rPr>
              <a:t>http://www.artyfactory.com/portraits/drawing_techniques/drawing_the_eye.htm</a:t>
            </a:r>
            <a:endParaRPr lang="en-US" dirty="0" smtClean="0"/>
          </a:p>
          <a:p>
            <a:pPr lvl="1"/>
            <a:r>
              <a:rPr lang="en-US" dirty="0" smtClean="0"/>
              <a:t>Found images on for slides about drawing eye, nose, ear, mouth, and face proportions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dirty="0" smtClean="0"/>
              <a:t>Review Bell Work</a:t>
            </a:r>
            <a:endParaRPr lang="en-US" dirty="0"/>
          </a:p>
        </p:txBody>
      </p:sp>
      <p:sp>
        <p:nvSpPr>
          <p:cNvPr id="3" name="Content Placeholder 2"/>
          <p:cNvSpPr>
            <a:spLocks noGrp="1"/>
          </p:cNvSpPr>
          <p:nvPr>
            <p:ph idx="1"/>
          </p:nvPr>
        </p:nvSpPr>
        <p:spPr>
          <a:xfrm>
            <a:off x="0" y="762000"/>
            <a:ext cx="9144000" cy="6096000"/>
          </a:xfrm>
        </p:spPr>
        <p:txBody>
          <a:bodyPr>
            <a:normAutofit/>
          </a:bodyPr>
          <a:lstStyle/>
          <a:p>
            <a:r>
              <a:rPr lang="en-US" dirty="0" smtClean="0"/>
              <a:t>In your table groups talk about:</a:t>
            </a:r>
          </a:p>
          <a:p>
            <a:pPr lvl="1"/>
            <a:r>
              <a:rPr lang="en-US" dirty="0" smtClean="0">
                <a:solidFill>
                  <a:schemeClr val="tx2">
                    <a:lumMod val="50000"/>
                  </a:schemeClr>
                </a:solidFill>
              </a:rPr>
              <a:t>What is the most challenging thing for you to draw on the human face?</a:t>
            </a:r>
          </a:p>
          <a:p>
            <a:pPr lvl="1"/>
            <a:r>
              <a:rPr lang="en-US" dirty="0" smtClean="0">
                <a:solidFill>
                  <a:schemeClr val="tx2">
                    <a:lumMod val="50000"/>
                  </a:schemeClr>
                </a:solidFill>
              </a:rPr>
              <a:t>What is the easiest thing for you to draw on the human face?</a:t>
            </a:r>
          </a:p>
          <a:p>
            <a:pPr lvl="1"/>
            <a:r>
              <a:rPr lang="en-US" dirty="0" smtClean="0">
                <a:solidFill>
                  <a:schemeClr val="tx2">
                    <a:lumMod val="50000"/>
                  </a:schemeClr>
                </a:solidFill>
              </a:rPr>
              <a:t>What worries you the most when you think about drawing a self-portrait? Why is that?</a:t>
            </a:r>
          </a:p>
          <a:p>
            <a:pPr lvl="1">
              <a:buNone/>
            </a:pPr>
            <a:endParaRPr lang="en-US" sz="2600" dirty="0" smtClean="0">
              <a:solidFill>
                <a:schemeClr val="tx2">
                  <a:lumMod val="50000"/>
                </a:schemeClr>
              </a:solidFill>
            </a:endParaRPr>
          </a:p>
          <a:p>
            <a:r>
              <a:rPr lang="en-US" dirty="0" smtClean="0">
                <a:solidFill>
                  <a:schemeClr val="tx2">
                    <a:lumMod val="50000"/>
                  </a:schemeClr>
                </a:solidFill>
              </a:rPr>
              <a:t>Share technique ideas with group members that you have learned in the past about how to draw those things that are challenging for other people at your table group.</a:t>
            </a:r>
          </a:p>
          <a:p>
            <a:pPr>
              <a:buNone/>
            </a:pPr>
            <a:endParaRPr lang="en-US" dirty="0" smtClean="0">
              <a:solidFill>
                <a:schemeClr val="tx2">
                  <a:lumMod val="50000"/>
                </a:schemeClr>
              </a:solidFill>
            </a:endParaRPr>
          </a:p>
          <a:p>
            <a:r>
              <a:rPr lang="en-US" dirty="0" smtClean="0">
                <a:solidFill>
                  <a:schemeClr val="tx2">
                    <a:lumMod val="50000"/>
                  </a:schemeClr>
                </a:solidFill>
              </a:rPr>
              <a:t>You will be presenting one of the technique ideas to the rest of the class, so pick one person to present. You will have the document camera to present with if you would like to demo your technique. </a:t>
            </a:r>
          </a:p>
          <a:p>
            <a:pPr lvl="2"/>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Pencil Portrait</a:t>
            </a:r>
            <a:br>
              <a:rPr lang="en-US" dirty="0" smtClean="0"/>
            </a:br>
            <a:r>
              <a:rPr lang="en-US" dirty="0" smtClean="0"/>
              <a:t>Realistic Portrait</a:t>
            </a:r>
            <a:endParaRPr lang="en-US" dirty="0"/>
          </a:p>
        </p:txBody>
      </p:sp>
      <p:sp>
        <p:nvSpPr>
          <p:cNvPr id="3" name="Content Placeholder 2"/>
          <p:cNvSpPr>
            <a:spLocks noGrp="1"/>
          </p:cNvSpPr>
          <p:nvPr>
            <p:ph idx="1"/>
          </p:nvPr>
        </p:nvSpPr>
        <p:spPr/>
        <p:txBody>
          <a:bodyPr/>
          <a:lstStyle/>
          <a:p>
            <a:r>
              <a:rPr lang="en-US" dirty="0" smtClean="0"/>
              <a:t>http://www.artyfactory.com/portraits/pencil_portraits/pencil_portrait_slideshow.html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Sketching Practice Today</a:t>
            </a:r>
          </a:p>
        </p:txBody>
      </p:sp>
      <p:sp>
        <p:nvSpPr>
          <p:cNvPr id="3" name="Content Placeholder 2"/>
          <p:cNvSpPr>
            <a:spLocks noGrp="1"/>
          </p:cNvSpPr>
          <p:nvPr>
            <p:ph idx="1"/>
          </p:nvPr>
        </p:nvSpPr>
        <p:spPr/>
        <p:txBody>
          <a:bodyPr>
            <a:normAutofit/>
          </a:bodyPr>
          <a:lstStyle/>
          <a:p>
            <a:r>
              <a:rPr lang="en-US" sz="4800" dirty="0" smtClean="0"/>
              <a:t>Eye</a:t>
            </a:r>
          </a:p>
          <a:p>
            <a:r>
              <a:rPr lang="en-US" sz="4800" dirty="0" smtClean="0"/>
              <a:t>Ear</a:t>
            </a:r>
          </a:p>
          <a:p>
            <a:r>
              <a:rPr lang="en-US" sz="4800" dirty="0" smtClean="0"/>
              <a:t>Nose</a:t>
            </a:r>
          </a:p>
          <a:p>
            <a:r>
              <a:rPr lang="en-US" sz="4800" dirty="0" smtClean="0"/>
              <a:t>Mouth</a:t>
            </a:r>
          </a:p>
          <a:p>
            <a:r>
              <a:rPr lang="en-US" sz="4800" dirty="0" smtClean="0"/>
              <a:t>Proportions of the Human Face</a:t>
            </a:r>
            <a:endParaRPr lang="en-US" sz="4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Eye</a:t>
            </a:r>
            <a:endParaRPr lang="en-US" dirty="0"/>
          </a:p>
        </p:txBody>
      </p:sp>
      <p:pic>
        <p:nvPicPr>
          <p:cNvPr id="4" name="Content Placeholder 3" descr="eye_1a.jpg"/>
          <p:cNvPicPr>
            <a:picLocks noGrp="1" noChangeAspect="1"/>
          </p:cNvPicPr>
          <p:nvPr>
            <p:ph idx="1"/>
          </p:nvPr>
        </p:nvPicPr>
        <p:blipFill>
          <a:blip r:embed="rId2" cstate="print"/>
          <a:stretch>
            <a:fillRect/>
          </a:stretch>
        </p:blipFill>
        <p:spPr>
          <a:xfrm>
            <a:off x="1143000" y="1524000"/>
            <a:ext cx="7010400" cy="5044068"/>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eye_2.jpg"/>
          <p:cNvPicPr>
            <a:picLocks noGrp="1" noChangeAspect="1"/>
          </p:cNvPicPr>
          <p:nvPr>
            <p:ph idx="1"/>
          </p:nvPr>
        </p:nvPicPr>
        <p:blipFill>
          <a:blip r:embed="rId2" cstate="print"/>
          <a:stretch>
            <a:fillRect/>
          </a:stretch>
        </p:blipFill>
        <p:spPr>
          <a:xfrm>
            <a:off x="1219200" y="1505626"/>
            <a:ext cx="6629400" cy="4769935"/>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eye_3.jpg"/>
          <p:cNvPicPr>
            <a:picLocks noGrp="1" noChangeAspect="1"/>
          </p:cNvPicPr>
          <p:nvPr>
            <p:ph idx="1"/>
          </p:nvPr>
        </p:nvPicPr>
        <p:blipFill>
          <a:blip r:embed="rId2" cstate="print"/>
          <a:stretch>
            <a:fillRect/>
          </a:stretch>
        </p:blipFill>
        <p:spPr>
          <a:xfrm>
            <a:off x="1066800" y="1447800"/>
            <a:ext cx="7162800" cy="5153721"/>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Human">
  <a:themeElements>
    <a:clrScheme name="Human">
      <a:dk1>
        <a:sysClr val="windowText" lastClr="000000"/>
      </a:dk1>
      <a:lt1>
        <a:sysClr val="window" lastClr="FFFFFF"/>
      </a:lt1>
      <a:dk2>
        <a:srgbClr val="795339"/>
      </a:dk2>
      <a:lt2>
        <a:srgbClr val="F7EEDD"/>
      </a:lt2>
      <a:accent1>
        <a:srgbClr val="AD2E27"/>
      </a:accent1>
      <a:accent2>
        <a:srgbClr val="3F3D66"/>
      </a:accent2>
      <a:accent3>
        <a:srgbClr val="17517A"/>
      </a:accent3>
      <a:accent4>
        <a:srgbClr val="877E48"/>
      </a:accent4>
      <a:accent5>
        <a:srgbClr val="AF8B1E"/>
      </a:accent5>
      <a:accent6>
        <a:srgbClr val="A35E21"/>
      </a:accent6>
      <a:hlink>
        <a:srgbClr val="9B7300"/>
      </a:hlink>
      <a:folHlink>
        <a:srgbClr val="D6A73B"/>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Human">
      <a:fillStyleLst>
        <a:solidFill>
          <a:schemeClr val="phClr"/>
        </a:solidFill>
        <a:gradFill>
          <a:gsLst>
            <a:gs pos="0">
              <a:schemeClr val="phClr">
                <a:tint val="30000"/>
                <a:satMod val="175000"/>
              </a:schemeClr>
            </a:gs>
            <a:gs pos="50000">
              <a:schemeClr val="phClr">
                <a:tint val="55000"/>
                <a:satMod val="200000"/>
              </a:schemeClr>
            </a:gs>
            <a:gs pos="70000">
              <a:schemeClr val="phClr">
                <a:tint val="70000"/>
                <a:satMod val="175000"/>
              </a:schemeClr>
            </a:gs>
            <a:gs pos="100000">
              <a:schemeClr val="phClr">
                <a:tint val="85000"/>
                <a:satMod val="175000"/>
              </a:schemeClr>
            </a:gs>
          </a:gsLst>
          <a:lin ang="8000000" scaled="1"/>
        </a:gradFill>
        <a:gradFill>
          <a:gsLst>
            <a:gs pos="0">
              <a:schemeClr val="phClr">
                <a:shade val="100000"/>
                <a:satMod val="140000"/>
              </a:schemeClr>
            </a:gs>
            <a:gs pos="40000">
              <a:schemeClr val="phClr">
                <a:shade val="65000"/>
                <a:satMod val="140000"/>
              </a:schemeClr>
            </a:gs>
            <a:gs pos="70000">
              <a:schemeClr val="phClr">
                <a:shade val="40000"/>
                <a:satMod val="115000"/>
              </a:schemeClr>
            </a:gs>
            <a:gs pos="100000">
              <a:schemeClr val="phClr">
                <a:shade val="20000"/>
                <a:satMod val="115000"/>
              </a:schemeClr>
            </a:gs>
          </a:gsLst>
          <a:lin ang="8000000" scaled="1"/>
        </a:gradFill>
      </a:fillStyleLst>
      <a:lnStyleLst>
        <a:ln w="5000" cap="rnd" cmpd="sng" algn="ctr">
          <a:solidFill>
            <a:schemeClr val="phClr"/>
          </a:solidFill>
          <a:prstDash val="solid"/>
        </a:ln>
        <a:ln w="12700" cap="rnd" cmpd="sng" algn="ctr">
          <a:solidFill>
            <a:schemeClr val="phClr"/>
          </a:solidFill>
          <a:prstDash val="solid"/>
        </a:ln>
        <a:ln w="28100" cap="rnd" cmpd="sng" algn="ctr">
          <a:solidFill>
            <a:schemeClr val="phClr"/>
          </a:solidFill>
          <a:prstDash val="solid"/>
        </a:ln>
      </a:lnStyleLst>
      <a:effectStyleLst>
        <a:effectStyle>
          <a:effectLst>
            <a:outerShdw blurRad="39000" dist="25400" dir="9000000" rotWithShape="0">
              <a:srgbClr val="1A0000">
                <a:alpha val="35000"/>
              </a:srgbClr>
            </a:outerShdw>
          </a:effectLst>
        </a:effectStyle>
        <a:effectStyle>
          <a:effectLst>
            <a:outerShdw blurRad="39000" dist="25400" dir="9000000" rotWithShape="0">
              <a:srgbClr val="1A0000">
                <a:alpha val="40000"/>
              </a:srgbClr>
            </a:outerShdw>
          </a:effectLst>
        </a:effectStyle>
        <a:effectStyle>
          <a:effectLst>
            <a:outerShdw blurRad="39000" dist="25400" dir="9000000" rotWithShape="0">
              <a:srgbClr val="000000">
                <a:alpha val="40000"/>
              </a:srgbClr>
            </a:outerShdw>
          </a:effectLst>
          <a:scene3d>
            <a:camera prst="orthographicFront">
              <a:rot lat="0" lon="0" rev="0"/>
            </a:camera>
            <a:lightRig rig="brightRoom" dir="tr">
              <a:rot lat="0" lon="0" rev="3540000"/>
            </a:lightRig>
          </a:scene3d>
          <a:sp3d prstMaterial="matte">
            <a:bevelT w="190500" h="44450" prst="cross"/>
          </a:sp3d>
        </a:effectStyle>
      </a:effectStyleLst>
      <a:bgFillStyleLst>
        <a:solidFill>
          <a:schemeClr val="phClr"/>
        </a:solidFill>
        <a:gradFill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Human</Template>
  <TotalTime>2663</TotalTime>
  <Words>1198</Words>
  <Application>Microsoft Office PowerPoint</Application>
  <PresentationFormat>On-screen Show (4:3)</PresentationFormat>
  <Paragraphs>177</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Human</vt:lpstr>
      <vt:lpstr>Assignment #4 Self-Portraits</vt:lpstr>
      <vt:lpstr>Bell Work 11/20/2013</vt:lpstr>
      <vt:lpstr>Agenda</vt:lpstr>
      <vt:lpstr>Review Bell Work</vt:lpstr>
      <vt:lpstr>Pencil Portrait Realistic Portrait</vt:lpstr>
      <vt:lpstr>Sketching Practice Today</vt:lpstr>
      <vt:lpstr>Eye</vt:lpstr>
      <vt:lpstr>PowerPoint Presentation</vt:lpstr>
      <vt:lpstr>PowerPoint Presentation</vt:lpstr>
      <vt:lpstr>Ear 1</vt:lpstr>
      <vt:lpstr>Ear 2</vt:lpstr>
      <vt:lpstr>Ear 3</vt:lpstr>
      <vt:lpstr>Nose 1</vt:lpstr>
      <vt:lpstr>Nose 2</vt:lpstr>
      <vt:lpstr>Nose 3</vt:lpstr>
      <vt:lpstr>Mouth 1</vt:lpstr>
      <vt:lpstr>Mouth 2</vt:lpstr>
      <vt:lpstr>Mouth 3</vt:lpstr>
      <vt:lpstr>2 questions before you go</vt:lpstr>
      <vt:lpstr>At your table groups…</vt:lpstr>
      <vt:lpstr>Bell Work 12/18/2012 True or False?</vt:lpstr>
      <vt:lpstr>Group Review of Bell Work</vt:lpstr>
      <vt:lpstr>Why for today? 12/18/2012</vt:lpstr>
      <vt:lpstr>Human Head Proportions</vt:lpstr>
      <vt:lpstr>Proportions of the Face</vt:lpstr>
      <vt:lpstr>PowerPoint Presentation</vt:lpstr>
      <vt:lpstr>PowerPoint Presentation</vt:lpstr>
      <vt:lpstr>Bell Work 12/18/2012 True or False?</vt:lpstr>
      <vt:lpstr>Agenda 10/21/2010</vt:lpstr>
      <vt:lpstr>Assignment</vt:lpstr>
      <vt:lpstr>Studio Time: Sketch your face</vt:lpstr>
      <vt:lpstr>Realistic Self-Portrait Sketch Rubric</vt:lpstr>
      <vt:lpstr>Clean-Up</vt:lpstr>
      <vt:lpstr>Exit Pass 12/18/2012</vt:lpstr>
      <vt:lpstr>Goals for 10.19.2010</vt:lpstr>
      <vt:lpstr>Exit Pass</vt:lpstr>
      <vt:lpstr>Citations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Assignment #4 Self-Portraits</dc:title>
  <dc:creator>Erica Lyon</dc:creator>
  <cp:lastModifiedBy>Erica Lyon</cp:lastModifiedBy>
  <cp:revision>39</cp:revision>
  <dcterms:created xsi:type="dcterms:W3CDTF">2010-10-18T20:34:48Z</dcterms:created>
  <dcterms:modified xsi:type="dcterms:W3CDTF">2013-11-20T21:40:59Z</dcterms:modified>
</cp:coreProperties>
</file>