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handoutMasterIdLst>
    <p:handoutMasterId r:id="rId14"/>
  </p:handoutMasterIdLst>
  <p:sldIdLst>
    <p:sldId id="256" r:id="rId2"/>
    <p:sldId id="257" r:id="rId3"/>
    <p:sldId id="264" r:id="rId4"/>
    <p:sldId id="258" r:id="rId5"/>
    <p:sldId id="259" r:id="rId6"/>
    <p:sldId id="266" r:id="rId7"/>
    <p:sldId id="260" r:id="rId8"/>
    <p:sldId id="263" r:id="rId9"/>
    <p:sldId id="261" r:id="rId10"/>
    <p:sldId id="265" r:id="rId11"/>
    <p:sldId id="262" r:id="rId12"/>
  </p:sldIdLst>
  <p:sldSz cx="9144000" cy="5143500" type="screen16x9"/>
  <p:notesSz cx="7010400" cy="9296400"/>
  <p:embeddedFontLst>
    <p:embeddedFont>
      <p:font typeface="Amatic SC" panose="020B0604020202020204" charset="0"/>
      <p:regular r:id="rId15"/>
      <p:bold r:id="rId16"/>
    </p:embeddedFont>
    <p:embeddedFont>
      <p:font typeface="Source Code Pro"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B0FEDE5-4AEA-40B8-934B-95670252916E}" type="datetimeFigureOut">
              <a:rPr lang="en-US" smtClean="0"/>
              <a:t>10/30/2017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9910D03-E884-448D-AF13-301F14DB2A9A}" type="slidenum">
              <a:rPr lang="en-US" smtClean="0"/>
              <a:t>‹#›</a:t>
            </a:fld>
            <a:endParaRPr lang="en-US"/>
          </a:p>
        </p:txBody>
      </p:sp>
    </p:spTree>
    <p:extLst>
      <p:ext uri="{BB962C8B-B14F-4D97-AF65-F5344CB8AC3E}">
        <p14:creationId xmlns:p14="http://schemas.microsoft.com/office/powerpoint/2010/main" val="2145339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500915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76408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91165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72292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a:t>I will give the students a brief description of their final project for this unit involving movement and silhouettes.  </a:t>
            </a:r>
          </a:p>
        </p:txBody>
      </p:sp>
    </p:spTree>
    <p:extLst>
      <p:ext uri="{BB962C8B-B14F-4D97-AF65-F5344CB8AC3E}">
        <p14:creationId xmlns:p14="http://schemas.microsoft.com/office/powerpoint/2010/main" val="205520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a:t>I will briefly discuss what function to use on their cell phones (rapid burst) to catch the movement, and a brief instruction on framing.</a:t>
            </a:r>
          </a:p>
        </p:txBody>
      </p:sp>
    </p:spTree>
    <p:extLst>
      <p:ext uri="{BB962C8B-B14F-4D97-AF65-F5344CB8AC3E}">
        <p14:creationId xmlns:p14="http://schemas.microsoft.com/office/powerpoint/2010/main" val="306273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0650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Day 1</a:t>
            </a: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en"/>
              <a:t>Watercolor Silhouettes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802500"/>
            <a:ext cx="8790432" cy="3538500"/>
          </a:xfrm>
        </p:spPr>
        <p:txBody>
          <a:bodyPr/>
          <a:lstStyle/>
          <a:p>
            <a:r>
              <a:rPr lang="en-US" sz="4400" u="sng" dirty="0" smtClean="0"/>
              <a:t>Clean-Up</a:t>
            </a:r>
            <a:r>
              <a:rPr lang="en-US" sz="4400" dirty="0" smtClean="0"/>
              <a:t/>
            </a:r>
            <a:br>
              <a:rPr lang="en-US" sz="4400" dirty="0" smtClean="0"/>
            </a:br>
            <a:r>
              <a:rPr lang="en-US" sz="4400" dirty="0" smtClean="0"/>
              <a:t>Bring Everything to the back counter</a:t>
            </a:r>
            <a:br>
              <a:rPr lang="en-US" sz="4400" dirty="0" smtClean="0"/>
            </a:br>
            <a:r>
              <a:rPr lang="en-US" sz="4400" dirty="0" smtClean="0"/>
              <a:t>- Water containers – Brushes</a:t>
            </a:r>
            <a:r>
              <a:rPr lang="en-US" sz="4400" dirty="0"/>
              <a:t> </a:t>
            </a:r>
            <a:r>
              <a:rPr lang="en-US" sz="4400" dirty="0" smtClean="0"/>
              <a:t>–Salt -Paper Towels -Straws ETC.</a:t>
            </a:r>
            <a:br>
              <a:rPr lang="en-US" sz="4400" dirty="0" smtClean="0"/>
            </a:br>
            <a:r>
              <a:rPr lang="en-US" sz="4400" dirty="0" smtClean="0"/>
              <a:t>Put your watercolor papers under the windo</a:t>
            </a:r>
            <a:r>
              <a:rPr lang="en-US" sz="4400" dirty="0" smtClean="0"/>
              <a:t>w with your name on them – thanks!</a:t>
            </a:r>
            <a:endParaRPr lang="en-US" sz="4400" dirty="0"/>
          </a:p>
        </p:txBody>
      </p:sp>
    </p:spTree>
    <p:extLst>
      <p:ext uri="{BB962C8B-B14F-4D97-AF65-F5344CB8AC3E}">
        <p14:creationId xmlns:p14="http://schemas.microsoft.com/office/powerpoint/2010/main" val="2356638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 y="802500"/>
            <a:ext cx="9095232" cy="3538500"/>
          </a:xfrm>
        </p:spPr>
        <p:txBody>
          <a:bodyPr/>
          <a:lstStyle/>
          <a:p>
            <a:r>
              <a:rPr lang="en-US" sz="4000" dirty="0" smtClean="0"/>
              <a:t>Write your exit pass under your bell work in your sketchbook</a:t>
            </a:r>
            <a:br>
              <a:rPr lang="en-US" sz="4000" dirty="0" smtClean="0"/>
            </a:br>
            <a:r>
              <a:rPr lang="en-US" sz="4000" u="sng" dirty="0" smtClean="0"/>
              <a:t>Exit Pass 10.31.2017</a:t>
            </a:r>
            <a:r>
              <a:rPr lang="en-US" sz="4000" dirty="0" smtClean="0"/>
              <a:t/>
            </a:r>
            <a:br>
              <a:rPr lang="en-US" sz="4000" dirty="0" smtClean="0"/>
            </a:br>
            <a:r>
              <a:rPr lang="en-US" sz="4000" dirty="0" smtClean="0"/>
              <a:t>1) What was your favorite part of class today?</a:t>
            </a:r>
            <a:br>
              <a:rPr lang="en-US" sz="4000" dirty="0" smtClean="0"/>
            </a:br>
            <a:r>
              <a:rPr lang="en-US" sz="4000" dirty="0" smtClean="0"/>
              <a:t>2) What are you looking forward to with this new project?</a:t>
            </a:r>
            <a:br>
              <a:rPr lang="en-US" sz="4000" dirty="0" smtClean="0"/>
            </a:br>
            <a:r>
              <a:rPr lang="en-US" sz="2800" b="0" dirty="0" smtClean="0"/>
              <a:t/>
            </a:r>
            <a:br>
              <a:rPr lang="en-US" sz="2800" b="0" dirty="0" smtClean="0"/>
            </a:br>
            <a:r>
              <a:rPr lang="en-US" sz="2800" b="0" dirty="0" smtClean="0"/>
              <a:t>Thank you! </a:t>
            </a:r>
            <a:r>
              <a:rPr lang="en-US" sz="2800" b="0" dirty="0" smtClean="0"/>
              <a:t>Enjoy your Halloween and see you on Friday!</a:t>
            </a:r>
            <a:endParaRPr lang="en-US" sz="2800" b="0" dirty="0"/>
          </a:p>
        </p:txBody>
      </p:sp>
    </p:spTree>
    <p:extLst>
      <p:ext uri="{BB962C8B-B14F-4D97-AF65-F5344CB8AC3E}">
        <p14:creationId xmlns:p14="http://schemas.microsoft.com/office/powerpoint/2010/main" val="57061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0"/>
            <a:ext cx="8520600" cy="1093850"/>
          </a:xfrm>
          <a:prstGeom prst="rect">
            <a:avLst/>
          </a:prstGeom>
        </p:spPr>
        <p:txBody>
          <a:bodyPr lIns="91425" tIns="91425" rIns="91425" bIns="91425" anchor="t" anchorCtr="0">
            <a:noAutofit/>
          </a:bodyPr>
          <a:lstStyle/>
          <a:p>
            <a:pPr lvl="0" algn="ctr">
              <a:spcBef>
                <a:spcPts val="0"/>
              </a:spcBef>
              <a:buNone/>
            </a:pPr>
            <a:r>
              <a:rPr lang="en" dirty="0" smtClean="0"/>
              <a:t>10.31.2017 (Happy Halloween!)</a:t>
            </a:r>
            <a:r>
              <a:rPr lang="en" dirty="0" smtClean="0"/>
              <a:t/>
            </a:r>
            <a:br>
              <a:rPr lang="en" dirty="0" smtClean="0"/>
            </a:br>
            <a:r>
              <a:rPr lang="en" dirty="0" smtClean="0"/>
              <a:t>Bell </a:t>
            </a:r>
            <a:r>
              <a:rPr lang="en" dirty="0"/>
              <a:t>Work:</a:t>
            </a:r>
          </a:p>
        </p:txBody>
      </p:sp>
      <p:sp>
        <p:nvSpPr>
          <p:cNvPr id="63" name="Shape 63"/>
          <p:cNvSpPr txBox="1">
            <a:spLocks noGrp="1"/>
          </p:cNvSpPr>
          <p:nvPr>
            <p:ph type="body" idx="1"/>
          </p:nvPr>
        </p:nvSpPr>
        <p:spPr>
          <a:xfrm>
            <a:off x="311700" y="1228674"/>
            <a:ext cx="4516800" cy="3824909"/>
          </a:xfrm>
          <a:prstGeom prst="rect">
            <a:avLst/>
          </a:prstGeom>
        </p:spPr>
        <p:txBody>
          <a:bodyPr lIns="91425" tIns="91425" rIns="91425" bIns="91425" anchor="t" anchorCtr="0">
            <a:noAutofit/>
          </a:bodyPr>
          <a:lstStyle/>
          <a:p>
            <a:pPr marL="228600" lvl="0" rtl="0">
              <a:spcBef>
                <a:spcPts val="0"/>
              </a:spcBef>
            </a:pPr>
            <a:r>
              <a:rPr lang="en" dirty="0" smtClean="0"/>
              <a:t>In your Term 2 Sketchbooks respond to the following questions:</a:t>
            </a:r>
            <a:endParaRPr lang="en" dirty="0" smtClean="0"/>
          </a:p>
          <a:p>
            <a:pPr marL="571500" lvl="0" indent="-342900" rtl="0">
              <a:spcBef>
                <a:spcPts val="0"/>
              </a:spcBef>
              <a:buFont typeface="+mj-lt"/>
              <a:buAutoNum type="arabicPeriod"/>
            </a:pPr>
            <a:r>
              <a:rPr lang="en" sz="2000" b="1" dirty="0" smtClean="0"/>
              <a:t>What </a:t>
            </a:r>
            <a:r>
              <a:rPr lang="en" sz="2000" b="1" dirty="0"/>
              <a:t>is </a:t>
            </a:r>
            <a:r>
              <a:rPr lang="en" sz="2000" b="1" u="sng" dirty="0" smtClean="0"/>
              <a:t>rhythm</a:t>
            </a:r>
            <a:r>
              <a:rPr lang="en" sz="2000" b="1" dirty="0" smtClean="0"/>
              <a:t> </a:t>
            </a:r>
            <a:r>
              <a:rPr lang="en" sz="2000" b="1" dirty="0"/>
              <a:t>in art?</a:t>
            </a:r>
          </a:p>
          <a:p>
            <a:pPr marL="571500" lvl="0" indent="-342900" rtl="0">
              <a:spcBef>
                <a:spcPts val="0"/>
              </a:spcBef>
              <a:buFont typeface="+mj-lt"/>
              <a:buAutoNum type="arabicPeriod"/>
            </a:pPr>
            <a:r>
              <a:rPr lang="en" sz="2000" b="1" dirty="0"/>
              <a:t>What is a </a:t>
            </a:r>
            <a:r>
              <a:rPr lang="en" sz="2000" b="1" u="sng" dirty="0"/>
              <a:t>silhouette</a:t>
            </a:r>
            <a:r>
              <a:rPr lang="en" sz="2000" b="1" dirty="0"/>
              <a:t>?</a:t>
            </a:r>
          </a:p>
          <a:p>
            <a:pPr lvl="0" rtl="0">
              <a:spcBef>
                <a:spcPts val="0"/>
              </a:spcBef>
              <a:buNone/>
            </a:pPr>
            <a:endParaRPr dirty="0"/>
          </a:p>
          <a:p>
            <a:pPr marL="457200" lvl="0" indent="-228600" rtl="0">
              <a:lnSpc>
                <a:spcPct val="100000"/>
              </a:lnSpc>
              <a:spcBef>
                <a:spcPts val="0"/>
              </a:spcBef>
            </a:pPr>
            <a:r>
              <a:rPr lang="en" dirty="0"/>
              <a:t>On your watercolor paper,Fold into 8 even squares.  Your paper should look similar to  </a:t>
            </a:r>
          </a:p>
          <a:p>
            <a:pPr lvl="0">
              <a:spcBef>
                <a:spcPts val="0"/>
              </a:spcBef>
              <a:buNone/>
            </a:pPr>
            <a:r>
              <a:rPr lang="en" dirty="0"/>
              <a:t>  </a:t>
            </a:r>
          </a:p>
        </p:txBody>
      </p:sp>
      <p:pic>
        <p:nvPicPr>
          <p:cNvPr id="64" name="Shape 64"/>
          <p:cNvPicPr preferRelativeResize="0"/>
          <p:nvPr/>
        </p:nvPicPr>
        <p:blipFill>
          <a:blip r:embed="rId3">
            <a:alphaModFix/>
          </a:blip>
          <a:stretch>
            <a:fillRect/>
          </a:stretch>
        </p:blipFill>
        <p:spPr>
          <a:xfrm>
            <a:off x="5145831" y="2264449"/>
            <a:ext cx="3815799" cy="2719499"/>
          </a:xfrm>
          <a:prstGeom prst="rect">
            <a:avLst/>
          </a:prstGeom>
          <a:noFill/>
          <a:ln>
            <a:noFill/>
          </a:ln>
        </p:spPr>
      </p:pic>
      <p:sp>
        <p:nvSpPr>
          <p:cNvPr id="65" name="Shape 65"/>
          <p:cNvSpPr/>
          <p:nvPr/>
        </p:nvSpPr>
        <p:spPr>
          <a:xfrm>
            <a:off x="4572000" y="4356616"/>
            <a:ext cx="1609500" cy="338100"/>
          </a:xfrm>
          <a:prstGeom prst="rightArrow">
            <a:avLst>
              <a:gd name="adj1" fmla="val 50000"/>
              <a:gd name="adj2" fmla="val 50000"/>
            </a:avLst>
          </a:prstGeom>
          <a:solidFill>
            <a:srgbClr val="00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a:t>
            </a:r>
            <a:endParaRPr lang="en-US"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US" sz="3200" dirty="0" smtClean="0"/>
              <a:t>At your table, discuss what you think rhythm in art is.</a:t>
            </a:r>
          </a:p>
          <a:p>
            <a:pPr marL="285750" indent="-285750">
              <a:buFont typeface="Arial" panose="020B0604020202020204" pitchFamily="34" charset="0"/>
              <a:buChar char="•"/>
            </a:pPr>
            <a:r>
              <a:rPr lang="en-US" sz="3200" dirty="0" smtClean="0"/>
              <a:t>Discuss what you think a silhouette is. </a:t>
            </a:r>
            <a:endParaRPr lang="en-US" sz="3200" dirty="0"/>
          </a:p>
        </p:txBody>
      </p:sp>
    </p:spTree>
    <p:extLst>
      <p:ext uri="{BB962C8B-B14F-4D97-AF65-F5344CB8AC3E}">
        <p14:creationId xmlns:p14="http://schemas.microsoft.com/office/powerpoint/2010/main" val="3318133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265500" y="288300"/>
            <a:ext cx="4045200" cy="882132"/>
          </a:xfrm>
          <a:prstGeom prst="rect">
            <a:avLst/>
          </a:prstGeom>
        </p:spPr>
        <p:txBody>
          <a:bodyPr lIns="91425" tIns="91425" rIns="91425" bIns="91425" anchor="b" anchorCtr="0">
            <a:noAutofit/>
          </a:bodyPr>
          <a:lstStyle/>
          <a:p>
            <a:pPr lvl="0">
              <a:spcBef>
                <a:spcPts val="0"/>
              </a:spcBef>
              <a:buNone/>
            </a:pPr>
            <a:r>
              <a:rPr lang="en" dirty="0"/>
              <a:t>Rhythm:</a:t>
            </a:r>
          </a:p>
        </p:txBody>
      </p:sp>
      <p:sp>
        <p:nvSpPr>
          <p:cNvPr id="71" name="Shape 71"/>
          <p:cNvSpPr txBox="1">
            <a:spLocks noGrp="1"/>
          </p:cNvSpPr>
          <p:nvPr>
            <p:ph type="body" idx="2"/>
          </p:nvPr>
        </p:nvSpPr>
        <p:spPr>
          <a:xfrm>
            <a:off x="4939500" y="173550"/>
            <a:ext cx="3691200" cy="491100"/>
          </a:xfrm>
          <a:prstGeom prst="rect">
            <a:avLst/>
          </a:prstGeom>
        </p:spPr>
        <p:txBody>
          <a:bodyPr lIns="91425" tIns="91425" rIns="91425" bIns="91425" anchor="ctr" anchorCtr="0">
            <a:noAutofit/>
          </a:bodyPr>
          <a:lstStyle/>
          <a:p>
            <a:pPr lvl="0" algn="ctr">
              <a:spcBef>
                <a:spcPts val="0"/>
              </a:spcBef>
              <a:buNone/>
            </a:pPr>
            <a:r>
              <a:rPr lang="en"/>
              <a:t>Robert Longo</a:t>
            </a:r>
          </a:p>
        </p:txBody>
      </p:sp>
      <p:sp>
        <p:nvSpPr>
          <p:cNvPr id="72" name="Shape 72"/>
          <p:cNvSpPr txBox="1">
            <a:spLocks noGrp="1"/>
          </p:cNvSpPr>
          <p:nvPr>
            <p:ph type="subTitle" idx="1"/>
          </p:nvPr>
        </p:nvSpPr>
        <p:spPr>
          <a:xfrm>
            <a:off x="265500" y="1170432"/>
            <a:ext cx="4045200" cy="2308840"/>
          </a:xfrm>
          <a:prstGeom prst="rect">
            <a:avLst/>
          </a:prstGeom>
        </p:spPr>
        <p:txBody>
          <a:bodyPr lIns="91425" tIns="91425" rIns="91425" bIns="91425" anchor="t" anchorCtr="0">
            <a:noAutofit/>
          </a:bodyPr>
          <a:lstStyle/>
          <a:p>
            <a:pPr lvl="0">
              <a:spcBef>
                <a:spcPts val="0"/>
              </a:spcBef>
              <a:buNone/>
            </a:pPr>
            <a:r>
              <a:rPr lang="en" dirty="0">
                <a:solidFill>
                  <a:srgbClr val="222222"/>
                </a:solidFill>
                <a:highlight>
                  <a:srgbClr val="FFFFFF"/>
                </a:highlight>
                <a:latin typeface="Arial"/>
                <a:ea typeface="Arial"/>
                <a:cs typeface="Arial"/>
                <a:sym typeface="Arial"/>
              </a:rPr>
              <a:t>The principle of design that refers to a regular repetition of elements of art t</a:t>
            </a:r>
            <a:r>
              <a:rPr lang="en" b="1" dirty="0">
                <a:solidFill>
                  <a:srgbClr val="222222"/>
                </a:solidFill>
                <a:highlight>
                  <a:srgbClr val="FFFFFF"/>
                </a:highlight>
                <a:latin typeface="Arial"/>
                <a:ea typeface="Arial"/>
                <a:cs typeface="Arial"/>
                <a:sym typeface="Arial"/>
              </a:rPr>
              <a:t>o produce the look and feel of movement.</a:t>
            </a:r>
            <a:r>
              <a:rPr lang="en" dirty="0">
                <a:solidFill>
                  <a:srgbClr val="222222"/>
                </a:solidFill>
                <a:highlight>
                  <a:srgbClr val="FFFFFF"/>
                </a:highlight>
                <a:latin typeface="Arial"/>
                <a:ea typeface="Arial"/>
                <a:cs typeface="Arial"/>
                <a:sym typeface="Arial"/>
              </a:rPr>
              <a:t> It is often achieved through the careful placement of </a:t>
            </a:r>
            <a:r>
              <a:rPr lang="en" b="1" dirty="0">
                <a:solidFill>
                  <a:srgbClr val="222222"/>
                </a:solidFill>
                <a:highlight>
                  <a:srgbClr val="FFFFFF"/>
                </a:highlight>
                <a:latin typeface="Arial"/>
                <a:ea typeface="Arial"/>
                <a:cs typeface="Arial"/>
                <a:sym typeface="Arial"/>
              </a:rPr>
              <a:t>repeated components which invite the viewer's eye to jump rapidly or glide smoothly from one to the next.</a:t>
            </a:r>
          </a:p>
        </p:txBody>
      </p:sp>
      <p:pic>
        <p:nvPicPr>
          <p:cNvPr id="73" name="Shape 73"/>
          <p:cNvPicPr preferRelativeResize="0"/>
          <p:nvPr/>
        </p:nvPicPr>
        <p:blipFill>
          <a:blip r:embed="rId3">
            <a:alphaModFix/>
          </a:blip>
          <a:stretch>
            <a:fillRect/>
          </a:stretch>
        </p:blipFill>
        <p:spPr>
          <a:xfrm>
            <a:off x="4380675" y="1069774"/>
            <a:ext cx="4553375" cy="3003962"/>
          </a:xfrm>
          <a:prstGeom prst="rect">
            <a:avLst/>
          </a:prstGeom>
          <a:noFill/>
          <a:ln>
            <a:noFill/>
          </a:ln>
        </p:spPr>
      </p:pic>
      <p:sp>
        <p:nvSpPr>
          <p:cNvPr id="2" name="AutoShape 2" descr="Image result for patter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97" y="4166823"/>
            <a:ext cx="648843" cy="9083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69" y="4166823"/>
            <a:ext cx="915467" cy="91546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5249" y="4166823"/>
            <a:ext cx="1373439" cy="93414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6272" y="4166823"/>
            <a:ext cx="1159453" cy="83884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4228" y="4166823"/>
            <a:ext cx="806504" cy="106706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65500" y="140208"/>
            <a:ext cx="4045200" cy="1018032"/>
          </a:xfrm>
          <a:prstGeom prst="rect">
            <a:avLst/>
          </a:prstGeom>
        </p:spPr>
        <p:txBody>
          <a:bodyPr lIns="91425" tIns="91425" rIns="91425" bIns="91425" anchor="b" anchorCtr="0">
            <a:noAutofit/>
          </a:bodyPr>
          <a:lstStyle/>
          <a:p>
            <a:pPr lvl="0">
              <a:spcBef>
                <a:spcPts val="0"/>
              </a:spcBef>
              <a:buNone/>
            </a:pPr>
            <a:r>
              <a:rPr lang="en" dirty="0"/>
              <a:t>Silhouette:</a:t>
            </a:r>
          </a:p>
        </p:txBody>
      </p:sp>
      <p:sp>
        <p:nvSpPr>
          <p:cNvPr id="79" name="Shape 79"/>
          <p:cNvSpPr txBox="1">
            <a:spLocks noGrp="1"/>
          </p:cNvSpPr>
          <p:nvPr>
            <p:ph type="subTitle" idx="1"/>
          </p:nvPr>
        </p:nvSpPr>
        <p:spPr>
          <a:xfrm>
            <a:off x="265500" y="1383792"/>
            <a:ext cx="4045200" cy="3425952"/>
          </a:xfrm>
          <a:prstGeom prst="rect">
            <a:avLst/>
          </a:prstGeom>
        </p:spPr>
        <p:txBody>
          <a:bodyPr lIns="91425" tIns="91425" rIns="91425" bIns="91425" anchor="t" anchorCtr="0">
            <a:noAutofit/>
          </a:bodyPr>
          <a:lstStyle/>
          <a:p>
            <a:pPr lvl="0">
              <a:spcBef>
                <a:spcPts val="0"/>
              </a:spcBef>
              <a:buNone/>
            </a:pPr>
            <a:r>
              <a:rPr lang="en" sz="1400" dirty="0">
                <a:solidFill>
                  <a:srgbClr val="222222"/>
                </a:solidFill>
                <a:highlight>
                  <a:srgbClr val="FFFFFF"/>
                </a:highlight>
                <a:latin typeface="Arial"/>
                <a:ea typeface="Arial"/>
                <a:cs typeface="Arial"/>
                <a:sym typeface="Arial"/>
              </a:rPr>
              <a:t> </a:t>
            </a:r>
            <a:r>
              <a:rPr lang="en" sz="2400" dirty="0">
                <a:solidFill>
                  <a:srgbClr val="222222"/>
                </a:solidFill>
                <a:highlight>
                  <a:srgbClr val="FFFFFF"/>
                </a:highlight>
                <a:latin typeface="Arial"/>
                <a:ea typeface="Arial"/>
                <a:cs typeface="Arial"/>
                <a:sym typeface="Arial"/>
              </a:rPr>
              <a:t>D</a:t>
            </a:r>
            <a:r>
              <a:rPr lang="en" sz="2400" dirty="0" smtClean="0">
                <a:solidFill>
                  <a:srgbClr val="222222"/>
                </a:solidFill>
                <a:highlight>
                  <a:srgbClr val="FFFFFF"/>
                </a:highlight>
                <a:latin typeface="Arial"/>
                <a:ea typeface="Arial"/>
                <a:cs typeface="Arial"/>
                <a:sym typeface="Arial"/>
              </a:rPr>
              <a:t>efined </a:t>
            </a:r>
            <a:r>
              <a:rPr lang="en" sz="2400" dirty="0">
                <a:solidFill>
                  <a:srgbClr val="222222"/>
                </a:solidFill>
                <a:highlight>
                  <a:srgbClr val="FFFFFF"/>
                </a:highlight>
                <a:latin typeface="Arial"/>
                <a:ea typeface="Arial"/>
                <a:cs typeface="Arial"/>
                <a:sym typeface="Arial"/>
              </a:rPr>
              <a:t>as an outline that appears dark against a light background. More specifically, it is where your</a:t>
            </a:r>
            <a:r>
              <a:rPr lang="en" sz="2400" b="1" dirty="0">
                <a:solidFill>
                  <a:srgbClr val="222222"/>
                </a:solidFill>
                <a:highlight>
                  <a:srgbClr val="FFFFFF"/>
                </a:highlight>
                <a:latin typeface="Arial"/>
                <a:ea typeface="Arial"/>
                <a:cs typeface="Arial"/>
                <a:sym typeface="Arial"/>
              </a:rPr>
              <a:t> subject is seen as a black shape without detail </a:t>
            </a:r>
            <a:r>
              <a:rPr lang="en" sz="2400" dirty="0">
                <a:solidFill>
                  <a:srgbClr val="222222"/>
                </a:solidFill>
                <a:highlight>
                  <a:srgbClr val="FFFFFF"/>
                </a:highlight>
                <a:latin typeface="Arial"/>
                <a:ea typeface="Arial"/>
                <a:cs typeface="Arial"/>
                <a:sym typeface="Arial"/>
              </a:rPr>
              <a:t>against a brighter background.</a:t>
            </a:r>
          </a:p>
        </p:txBody>
      </p:sp>
      <p:sp>
        <p:nvSpPr>
          <p:cNvPr id="80" name="Shape 80"/>
          <p:cNvSpPr txBox="1">
            <a:spLocks noGrp="1"/>
          </p:cNvSpPr>
          <p:nvPr>
            <p:ph type="body" idx="2"/>
          </p:nvPr>
        </p:nvSpPr>
        <p:spPr>
          <a:xfrm>
            <a:off x="4853275" y="1633950"/>
            <a:ext cx="3837000" cy="407100"/>
          </a:xfrm>
          <a:prstGeom prst="rect">
            <a:avLst/>
          </a:prstGeom>
        </p:spPr>
        <p:txBody>
          <a:bodyPr lIns="91425" tIns="91425" rIns="91425" bIns="91425" anchor="ctr" anchorCtr="0">
            <a:noAutofit/>
          </a:bodyPr>
          <a:lstStyle/>
          <a:p>
            <a:pPr lvl="0">
              <a:spcBef>
                <a:spcPts val="0"/>
              </a:spcBef>
              <a:buNone/>
            </a:pPr>
            <a:endParaRPr/>
          </a:p>
        </p:txBody>
      </p:sp>
      <p:pic>
        <p:nvPicPr>
          <p:cNvPr id="81" name="Shape 81"/>
          <p:cNvPicPr preferRelativeResize="0"/>
          <p:nvPr/>
        </p:nvPicPr>
        <p:blipFill>
          <a:blip r:embed="rId3">
            <a:alphaModFix/>
          </a:blip>
          <a:stretch>
            <a:fillRect/>
          </a:stretch>
        </p:blipFill>
        <p:spPr>
          <a:xfrm>
            <a:off x="4853275" y="233470"/>
            <a:ext cx="3836999" cy="467656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Action</a:t>
            </a:r>
            <a:endParaRPr lang="en-US" dirty="0"/>
          </a:p>
        </p:txBody>
      </p:sp>
      <p:sp>
        <p:nvSpPr>
          <p:cNvPr id="3" name="Text Placeholder 2"/>
          <p:cNvSpPr>
            <a:spLocks noGrp="1"/>
          </p:cNvSpPr>
          <p:nvPr>
            <p:ph type="body" idx="1"/>
          </p:nvPr>
        </p:nvSpPr>
        <p:spPr/>
        <p:txBody>
          <a:bodyPr/>
          <a:lstStyle/>
          <a:p>
            <a:r>
              <a:rPr lang="en-US" sz="4000" dirty="0"/>
              <a:t>Make sure you put some rubber cement in one of your </a:t>
            </a:r>
            <a:r>
              <a:rPr lang="en-US" sz="4000" dirty="0" smtClean="0"/>
              <a:t>squares before we go out to take photos</a:t>
            </a:r>
            <a:endParaRPr lang="en-US" sz="4000" dirty="0"/>
          </a:p>
        </p:txBody>
      </p:sp>
    </p:spTree>
    <p:extLst>
      <p:ext uri="{BB962C8B-B14F-4D97-AF65-F5344CB8AC3E}">
        <p14:creationId xmlns:p14="http://schemas.microsoft.com/office/powerpoint/2010/main" val="91872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p:nvPr/>
        </p:nvSpPr>
        <p:spPr>
          <a:xfrm>
            <a:off x="256600" y="863075"/>
            <a:ext cx="8520600" cy="2386800"/>
          </a:xfrm>
          <a:prstGeom prst="rect">
            <a:avLst/>
          </a:prstGeom>
          <a:solidFill>
            <a:schemeClr val="lt2"/>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txBox="1">
            <a:spLocks noGrp="1"/>
          </p:cNvSpPr>
          <p:nvPr>
            <p:ph type="body" idx="1"/>
          </p:nvPr>
        </p:nvSpPr>
        <p:spPr>
          <a:xfrm>
            <a:off x="91440" y="863075"/>
            <a:ext cx="8685760" cy="2585144"/>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228600" rtl="0">
              <a:spcBef>
                <a:spcPts val="0"/>
              </a:spcBef>
            </a:pPr>
            <a:r>
              <a:rPr lang="en" dirty="0"/>
              <a:t>Get in groups of 4-5 (or your table). Each group needs to have at least one camera </a:t>
            </a:r>
            <a:r>
              <a:rPr lang="en" dirty="0" smtClean="0"/>
              <a:t>phone</a:t>
            </a:r>
            <a:r>
              <a:rPr lang="en" dirty="0"/>
              <a:t> </a:t>
            </a:r>
            <a:r>
              <a:rPr lang="en" dirty="0" smtClean="0"/>
              <a:t>to email all the photos </a:t>
            </a:r>
            <a:r>
              <a:rPr lang="en" dirty="0" smtClean="0"/>
              <a:t>with.</a:t>
            </a:r>
            <a:endParaRPr lang="en" dirty="0" smtClean="0"/>
          </a:p>
          <a:p>
            <a:pPr marL="457200" lvl="0" indent="-228600" rtl="0">
              <a:spcBef>
                <a:spcPts val="0"/>
              </a:spcBef>
            </a:pPr>
            <a:r>
              <a:rPr lang="en" dirty="0" smtClean="0"/>
              <a:t>Make sure to get </a:t>
            </a:r>
            <a:r>
              <a:rPr lang="en" u="sng" dirty="0" smtClean="0"/>
              <a:t>full body </a:t>
            </a:r>
            <a:r>
              <a:rPr lang="en" dirty="0" smtClean="0"/>
              <a:t>shots</a:t>
            </a:r>
          </a:p>
          <a:p>
            <a:pPr marL="457200" lvl="0" indent="-228600" rtl="0">
              <a:spcBef>
                <a:spcPts val="0"/>
              </a:spcBef>
            </a:pPr>
            <a:r>
              <a:rPr lang="en" dirty="0" smtClean="0"/>
              <a:t>You can: dodge, catch, leap</a:t>
            </a:r>
          </a:p>
          <a:p>
            <a:pPr marL="457200" lvl="0" indent="-228600" rtl="0">
              <a:spcBef>
                <a:spcPts val="0"/>
              </a:spcBef>
            </a:pPr>
            <a:r>
              <a:rPr lang="en" dirty="0" smtClean="0"/>
              <a:t>Intent: make it a </a:t>
            </a:r>
            <a:r>
              <a:rPr lang="en" u="sng" dirty="0" smtClean="0"/>
              <a:t>series of three different movements</a:t>
            </a:r>
            <a:endParaRPr lang="en" u="sng" dirty="0"/>
          </a:p>
        </p:txBody>
      </p:sp>
      <p:sp>
        <p:nvSpPr>
          <p:cNvPr id="88" name="Shape 88"/>
          <p:cNvSpPr txBox="1">
            <a:spLocks noGrp="1"/>
          </p:cNvSpPr>
          <p:nvPr>
            <p:ph type="title"/>
          </p:nvPr>
        </p:nvSpPr>
        <p:spPr>
          <a:xfrm>
            <a:off x="311700" y="62075"/>
            <a:ext cx="8520600" cy="801000"/>
          </a:xfrm>
          <a:prstGeom prst="rect">
            <a:avLst/>
          </a:prstGeom>
        </p:spPr>
        <p:txBody>
          <a:bodyPr lIns="91425" tIns="91425" rIns="91425" bIns="91425" anchor="t" anchorCtr="0">
            <a:noAutofit/>
          </a:bodyPr>
          <a:lstStyle/>
          <a:p>
            <a:pPr lvl="0" algn="ctr">
              <a:spcBef>
                <a:spcPts val="0"/>
              </a:spcBef>
              <a:buNone/>
            </a:pPr>
            <a:r>
              <a:rPr lang="en" dirty="0"/>
              <a:t>Movement  Photographs</a:t>
            </a:r>
          </a:p>
        </p:txBody>
      </p:sp>
      <p:pic>
        <p:nvPicPr>
          <p:cNvPr id="89" name="Shape 89"/>
          <p:cNvPicPr preferRelativeResize="0"/>
          <p:nvPr/>
        </p:nvPicPr>
        <p:blipFill>
          <a:blip r:embed="rId3">
            <a:alphaModFix/>
          </a:blip>
          <a:stretch>
            <a:fillRect/>
          </a:stretch>
        </p:blipFill>
        <p:spPr>
          <a:xfrm>
            <a:off x="739877" y="3439793"/>
            <a:ext cx="1835099" cy="1801500"/>
          </a:xfrm>
          <a:prstGeom prst="rect">
            <a:avLst/>
          </a:prstGeom>
          <a:noFill/>
          <a:ln>
            <a:noFill/>
          </a:ln>
        </p:spPr>
      </p:pic>
      <p:pic>
        <p:nvPicPr>
          <p:cNvPr id="90" name="Shape 90"/>
          <p:cNvPicPr preferRelativeResize="0"/>
          <p:nvPr/>
        </p:nvPicPr>
        <p:blipFill>
          <a:blip r:embed="rId4">
            <a:alphaModFix/>
          </a:blip>
          <a:stretch>
            <a:fillRect/>
          </a:stretch>
        </p:blipFill>
        <p:spPr>
          <a:xfrm>
            <a:off x="2574976" y="3448219"/>
            <a:ext cx="1835099" cy="1793074"/>
          </a:xfrm>
          <a:prstGeom prst="rect">
            <a:avLst/>
          </a:prstGeom>
          <a:noFill/>
          <a:ln>
            <a:noFill/>
          </a:ln>
        </p:spPr>
      </p:pic>
      <p:pic>
        <p:nvPicPr>
          <p:cNvPr id="91" name="Shape 91"/>
          <p:cNvPicPr preferRelativeResize="0"/>
          <p:nvPr/>
        </p:nvPicPr>
        <p:blipFill>
          <a:blip r:embed="rId5">
            <a:alphaModFix/>
          </a:blip>
          <a:stretch>
            <a:fillRect/>
          </a:stretch>
        </p:blipFill>
        <p:spPr>
          <a:xfrm>
            <a:off x="4410075" y="3695700"/>
            <a:ext cx="4733925" cy="14478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365" y="2127241"/>
            <a:ext cx="2988866" cy="1006620"/>
          </a:xfrm>
        </p:spPr>
        <p:txBody>
          <a:bodyPr/>
          <a:lstStyle/>
          <a:p>
            <a:pPr algn="ctr"/>
            <a:r>
              <a:rPr lang="en-US" dirty="0" smtClean="0"/>
              <a:t>Examples:</a:t>
            </a:r>
            <a:endParaRPr lang="en-US" dirty="0"/>
          </a:p>
        </p:txBody>
      </p:sp>
      <p:sp>
        <p:nvSpPr>
          <p:cNvPr id="3" name="Text Placeholder 2"/>
          <p:cNvSpPr>
            <a:spLocks noGrp="1"/>
          </p:cNvSpPr>
          <p:nvPr>
            <p:ph type="body" idx="1"/>
          </p:nvPr>
        </p:nvSpPr>
        <p:spPr>
          <a:xfrm>
            <a:off x="318981" y="478743"/>
            <a:ext cx="8641053" cy="2363915"/>
          </a:xfrm>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00" y="315715"/>
            <a:ext cx="1675596" cy="22333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736" y="315714"/>
            <a:ext cx="1675596" cy="223332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207" y="315713"/>
            <a:ext cx="1675596" cy="223332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81" y="2549036"/>
            <a:ext cx="1675596" cy="223332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954" y="2549036"/>
            <a:ext cx="1675596" cy="223332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2551" y="2549036"/>
            <a:ext cx="1675596" cy="2233323"/>
          </a:xfrm>
          <a:prstGeom prst="rect">
            <a:avLst/>
          </a:prstGeom>
        </p:spPr>
      </p:pic>
      <p:sp>
        <p:nvSpPr>
          <p:cNvPr id="13" name="TextBox 12"/>
          <p:cNvSpPr txBox="1"/>
          <p:nvPr/>
        </p:nvSpPr>
        <p:spPr>
          <a:xfrm>
            <a:off x="5773271" y="3133861"/>
            <a:ext cx="2701364" cy="677108"/>
          </a:xfrm>
          <a:prstGeom prst="rect">
            <a:avLst/>
          </a:prstGeom>
          <a:noFill/>
        </p:spPr>
        <p:txBody>
          <a:bodyPr wrap="square" rtlCol="0">
            <a:spAutoFit/>
          </a:bodyPr>
          <a:lstStyle/>
          <a:p>
            <a:r>
              <a:rPr lang="en-US" sz="1800" dirty="0" smtClean="0"/>
              <a:t>Email your 3 photos to: </a:t>
            </a:r>
            <a:r>
              <a:rPr lang="en-US" sz="2000" dirty="0" smtClean="0">
                <a:solidFill>
                  <a:schemeClr val="accent5"/>
                </a:solidFill>
              </a:rPr>
              <a:t>lyone@ogdensd.org</a:t>
            </a:r>
            <a:endParaRPr lang="en-US" sz="2000" dirty="0">
              <a:solidFill>
                <a:schemeClr val="accent5"/>
              </a:solidFill>
            </a:endParaRPr>
          </a:p>
        </p:txBody>
      </p:sp>
    </p:spTree>
    <p:extLst>
      <p:ext uri="{BB962C8B-B14F-4D97-AF65-F5344CB8AC3E}">
        <p14:creationId xmlns:p14="http://schemas.microsoft.com/office/powerpoint/2010/main" val="343291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2192700" y="489850"/>
            <a:ext cx="5411700" cy="863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97" name="Shape 97"/>
          <p:cNvSpPr/>
          <p:nvPr/>
        </p:nvSpPr>
        <p:spPr>
          <a:xfrm>
            <a:off x="476150" y="239478"/>
            <a:ext cx="8191694" cy="698772"/>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med" len="med"/>
                  <a:tailEnd type="none" w="med" len="med"/>
                </a:ln>
                <a:solidFill>
                  <a:schemeClr val="lt2"/>
                </a:solidFill>
                <a:latin typeface="Arial"/>
              </a:rPr>
              <a:t>Watercolor Stations</a:t>
            </a:r>
          </a:p>
        </p:txBody>
      </p:sp>
      <p:sp>
        <p:nvSpPr>
          <p:cNvPr id="98" name="Shape 98"/>
          <p:cNvSpPr txBox="1"/>
          <p:nvPr/>
        </p:nvSpPr>
        <p:spPr>
          <a:xfrm>
            <a:off x="219456" y="1045968"/>
            <a:ext cx="8747760" cy="3874688"/>
          </a:xfrm>
          <a:prstGeom prst="rect">
            <a:avLst/>
          </a:prstGeom>
          <a:solidFill>
            <a:schemeClr val="lt1"/>
          </a:solidFill>
          <a:ln>
            <a:noFill/>
          </a:ln>
        </p:spPr>
        <p:txBody>
          <a:bodyPr lIns="91425" tIns="91425" rIns="91425" bIns="91425" anchor="t" anchorCtr="0">
            <a:noAutofit/>
          </a:bodyPr>
          <a:lstStyle/>
          <a:p>
            <a:pPr algn="ctr"/>
            <a:r>
              <a:rPr lang="en" sz="1800" dirty="0" smtClean="0">
                <a:solidFill>
                  <a:schemeClr val="accent5"/>
                </a:solidFill>
              </a:rPr>
              <a:t>lyone@ogdensd.org</a:t>
            </a:r>
          </a:p>
          <a:p>
            <a:pPr lvl="0" rtl="0">
              <a:spcBef>
                <a:spcPts val="0"/>
              </a:spcBef>
              <a:buNone/>
            </a:pPr>
            <a:r>
              <a:rPr lang="en" sz="1800" dirty="0" smtClean="0"/>
              <a:t>You </a:t>
            </a:r>
            <a:r>
              <a:rPr lang="en" sz="1800" dirty="0"/>
              <a:t>will need the following materials:</a:t>
            </a:r>
          </a:p>
          <a:p>
            <a:pPr marL="457200" lvl="0" indent="-228600" rtl="0">
              <a:spcBef>
                <a:spcPts val="0"/>
              </a:spcBef>
              <a:buChar char="●"/>
            </a:pPr>
            <a:r>
              <a:rPr lang="en" sz="1800" dirty="0"/>
              <a:t>Watercolor paper from the bell work</a:t>
            </a:r>
          </a:p>
          <a:p>
            <a:pPr marL="457200" lvl="0" indent="-228600" rtl="0">
              <a:spcBef>
                <a:spcPts val="0"/>
              </a:spcBef>
              <a:buChar char="●"/>
            </a:pPr>
            <a:r>
              <a:rPr lang="en" sz="1800" dirty="0"/>
              <a:t>Watercolor Experiment Document Form</a:t>
            </a:r>
          </a:p>
          <a:p>
            <a:pPr marL="457200" lvl="0" indent="-228600" rtl="0">
              <a:spcBef>
                <a:spcPts val="0"/>
              </a:spcBef>
              <a:buChar char="●"/>
            </a:pPr>
            <a:r>
              <a:rPr lang="en" sz="1800" dirty="0"/>
              <a:t>Pencil</a:t>
            </a:r>
          </a:p>
          <a:p>
            <a:pPr lvl="0" rtl="0">
              <a:spcBef>
                <a:spcPts val="0"/>
              </a:spcBef>
              <a:buNone/>
            </a:pPr>
            <a:endParaRPr sz="1800" dirty="0"/>
          </a:p>
          <a:p>
            <a:pPr lvl="0" rtl="0">
              <a:spcBef>
                <a:spcPts val="0"/>
              </a:spcBef>
              <a:buNone/>
            </a:pPr>
            <a:r>
              <a:rPr lang="en" sz="1800" dirty="0"/>
              <a:t>At each station:</a:t>
            </a:r>
          </a:p>
          <a:p>
            <a:pPr marL="457200" lvl="0" indent="-228600" rtl="0">
              <a:spcBef>
                <a:spcPts val="0"/>
              </a:spcBef>
              <a:buChar char="●"/>
            </a:pPr>
            <a:r>
              <a:rPr lang="en" sz="1800" dirty="0"/>
              <a:t>1 minute to write your </a:t>
            </a:r>
            <a:r>
              <a:rPr lang="en" sz="1800" dirty="0" smtClean="0"/>
              <a:t>inferences -timed</a:t>
            </a:r>
            <a:endParaRPr lang="en" sz="1800" dirty="0"/>
          </a:p>
          <a:p>
            <a:pPr marL="457200" lvl="0" indent="-228600" rtl="0">
              <a:spcBef>
                <a:spcPts val="0"/>
              </a:spcBef>
              <a:buChar char="●"/>
            </a:pPr>
            <a:r>
              <a:rPr lang="en" sz="1800" dirty="0"/>
              <a:t>5 minutes to </a:t>
            </a:r>
            <a:r>
              <a:rPr lang="en" sz="1800" dirty="0" smtClean="0"/>
              <a:t>experiment – timed </a:t>
            </a:r>
            <a:endParaRPr lang="en" sz="1800" dirty="0"/>
          </a:p>
          <a:p>
            <a:pPr marL="457200" lvl="0" indent="-228600" rtl="0">
              <a:spcBef>
                <a:spcPts val="0"/>
              </a:spcBef>
              <a:buChar char="●"/>
            </a:pPr>
            <a:r>
              <a:rPr lang="en" sz="1800" dirty="0"/>
              <a:t>1 minute to write what actually </a:t>
            </a:r>
            <a:r>
              <a:rPr lang="en" sz="1800" dirty="0" smtClean="0"/>
              <a:t>happened – timed </a:t>
            </a:r>
            <a:endParaRPr lang="en" sz="1800" dirty="0"/>
          </a:p>
          <a:p>
            <a:pPr marL="457200" lvl="0" indent="-228600">
              <a:spcBef>
                <a:spcPts val="0"/>
              </a:spcBef>
              <a:buChar char="●"/>
            </a:pPr>
            <a:r>
              <a:rPr lang="en" sz="1800" dirty="0"/>
              <a:t>SWITCH </a:t>
            </a:r>
            <a:r>
              <a:rPr lang="en" sz="1800" dirty="0" smtClean="0"/>
              <a:t>STATIONS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355</Words>
  <Application>Microsoft Office PowerPoint</Application>
  <PresentationFormat>On-screen Show (16:9)</PresentationFormat>
  <Paragraphs>42</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Amatic SC</vt:lpstr>
      <vt:lpstr>Source Code Pro</vt:lpstr>
      <vt:lpstr>Arial</vt:lpstr>
      <vt:lpstr>beach-day</vt:lpstr>
      <vt:lpstr>Day 1</vt:lpstr>
      <vt:lpstr>10.31.2017 (Happy Halloween!) Bell Work:</vt:lpstr>
      <vt:lpstr>Discussion:</vt:lpstr>
      <vt:lpstr>Rhythm:</vt:lpstr>
      <vt:lpstr>Silhouette:</vt:lpstr>
      <vt:lpstr>Quick Action</vt:lpstr>
      <vt:lpstr>Movement  Photographs</vt:lpstr>
      <vt:lpstr>Examples:</vt:lpstr>
      <vt:lpstr>PowerPoint Presentation</vt:lpstr>
      <vt:lpstr>Clean-Up Bring Everything to the back counter - Water containers – Brushes –Salt -Paper Towels -Straws ETC. Put your watercolor papers under the window with your name on them – thanks!</vt:lpstr>
      <vt:lpstr>Write your exit pass under your bell work in your sketchbook Exit Pass 10.31.2017 1) What was your favorite part of class today? 2) What are you looking forward to with this new project?  Thank you! Enjoy your Halloween and see you on Friday!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dc:title>
  <dc:creator>Erica Lyon</dc:creator>
  <cp:lastModifiedBy>Erica Lyon</cp:lastModifiedBy>
  <cp:revision>10</cp:revision>
  <cp:lastPrinted>2016-11-14T22:49:00Z</cp:lastPrinted>
  <dcterms:modified xsi:type="dcterms:W3CDTF">2017-10-30T22:02:44Z</dcterms:modified>
</cp:coreProperties>
</file>