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92" r:id="rId3"/>
    <p:sldId id="293" r:id="rId4"/>
    <p:sldId id="289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85" r:id="rId13"/>
    <p:sldId id="264" r:id="rId14"/>
    <p:sldId id="265" r:id="rId15"/>
    <p:sldId id="266" r:id="rId16"/>
    <p:sldId id="268" r:id="rId17"/>
    <p:sldId id="269" r:id="rId18"/>
    <p:sldId id="295" r:id="rId19"/>
    <p:sldId id="271" r:id="rId20"/>
    <p:sldId id="297" r:id="rId21"/>
    <p:sldId id="300" r:id="rId22"/>
    <p:sldId id="305" r:id="rId23"/>
    <p:sldId id="301" r:id="rId24"/>
    <p:sldId id="302" r:id="rId25"/>
    <p:sldId id="303" r:id="rId26"/>
    <p:sldId id="306" r:id="rId27"/>
    <p:sldId id="304" r:id="rId28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1A5D4">
              <a:alpha val="15000"/>
            </a:srgbClr>
          </a:solidFill>
        </a:fill>
      </a:tcStyle>
    </a:band2H>
    <a:firstCol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06CA1-1D8C-488F-9B66-927286708494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51E7F2-E361-4E1C-95FB-6B6283927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148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4F2B-4BCF-4197-901F-D7CA0C5C3346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8BB0-1F20-4C6B-A56C-896A9F73FB4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0DA-11B7-472A-AFEF-07FB059A27D8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9430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F21A-8405-4DA5-BEAC-3D4CC71D54E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2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5F84-9683-4B1B-940C-516296C3B9E2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B2AD-074C-4247-B20E-4BA1D1B80702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5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26FB-39E8-4A97-A330-257F2E3058A9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405D-5078-464B-95D5-AD1D787A29C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5EF8-B59A-48DF-A116-AFDAD4B003AB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AEE7-DB1F-4DD1-9290-70ECE3C4960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845D-AA64-4C6F-B170-8AA45DD4B329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5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77EF-3DB9-4852-A8C8-9AA18A70A9F8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lasswithlyon.com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gden4arts.org/competitions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ricalyonart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First Day Painting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1.13.2020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Backcountry Skiing</a:t>
            </a:r>
          </a:p>
        </p:txBody>
      </p:sp>
      <p:pic>
        <p:nvPicPr>
          <p:cNvPr id="197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473965"/>
            <a:ext cx="7162800" cy="5372101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90189" y="177800"/>
            <a:ext cx="8963622" cy="1206501"/>
          </a:xfrm>
          <a:prstGeom prst="rect">
            <a:avLst/>
          </a:prstGeom>
        </p:spPr>
        <p:txBody>
          <a:bodyPr anchor="ctr"/>
          <a:lstStyle/>
          <a:p>
            <a:r>
              <a:t>3 Ironman's completed!</a:t>
            </a:r>
          </a:p>
          <a:p>
            <a:pPr>
              <a:defRPr sz="2900"/>
            </a:pPr>
            <a:r>
              <a:t>2.4 mile swim, 112 mile bike, and 26.2 mile run</a:t>
            </a:r>
          </a:p>
        </p:txBody>
      </p:sp>
      <p:pic>
        <p:nvPicPr>
          <p:cNvPr id="200" name="imag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31925"/>
            <a:ext cx="7234767" cy="5426075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95" y="924475"/>
            <a:ext cx="7765322" cy="970450"/>
          </a:xfrm>
        </p:spPr>
        <p:txBody>
          <a:bodyPr/>
          <a:lstStyle/>
          <a:p>
            <a:r>
              <a:rPr lang="en-US" dirty="0" smtClean="0"/>
              <a:t>Love of my life!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33107" y="1894925"/>
            <a:ext cx="4023361" cy="301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1894925"/>
            <a:ext cx="3735977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Mrs. Lyon’s Teaching Thoughts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about </a:t>
            </a:r>
            <a:r>
              <a:rPr lang="en-US" dirty="0"/>
              <a:t>A</a:t>
            </a:r>
            <a:r>
              <a:rPr lang="en-US" dirty="0" smtClean="0"/>
              <a:t>rt</a:t>
            </a:r>
            <a:r>
              <a:rPr dirty="0" smtClean="0"/>
              <a:t> </a:t>
            </a:r>
            <a:r>
              <a:rPr lang="en-US" dirty="0"/>
              <a:t>C</a:t>
            </a:r>
            <a:r>
              <a:rPr dirty="0" smtClean="0"/>
              <a:t>lass</a:t>
            </a:r>
            <a:endParaRPr dirty="0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779939" y="2095057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sz="3200" dirty="0"/>
              <a:t>Learning needs to be fun, challenging, and applied</a:t>
            </a:r>
          </a:p>
          <a:p>
            <a:pPr>
              <a:defRPr sz="2400"/>
            </a:pPr>
            <a:r>
              <a:rPr sz="3200" dirty="0"/>
              <a:t>Everyone and thing has value, treat it as such</a:t>
            </a:r>
          </a:p>
          <a:p>
            <a:pPr>
              <a:defRPr sz="2400"/>
            </a:pPr>
            <a:r>
              <a:rPr lang="en-US" sz="3200" dirty="0" smtClean="0"/>
              <a:t>Self-awareness is crucial in art, being able to take risks, and challenge yourself is key</a:t>
            </a:r>
            <a:endParaRPr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</a:t>
            </a:r>
            <a:r>
              <a:rPr dirty="0" smtClean="0"/>
              <a:t>yon’s </a:t>
            </a:r>
            <a:r>
              <a:rPr dirty="0"/>
              <a:t>faults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xfrm>
            <a:off x="756291" y="2236946"/>
            <a:ext cx="7765322" cy="40587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3600" dirty="0"/>
              <a:t>It’s challenging for me to spell</a:t>
            </a:r>
          </a:p>
          <a:p>
            <a:pPr marL="1043638"/>
            <a:r>
              <a:rPr sz="3600" dirty="0"/>
              <a:t>It take me a few months to memorize </a:t>
            </a:r>
            <a:r>
              <a:rPr sz="3600" dirty="0" smtClean="0"/>
              <a:t>names</a:t>
            </a: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dirty="0"/>
              <a:t>Griffin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2271252" y="1580050"/>
            <a:ext cx="6542547" cy="4757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buSzPct val="80000"/>
            </a:pPr>
            <a:r>
              <a:rPr sz="3200" dirty="0"/>
              <a:t>Therapy dog </a:t>
            </a:r>
            <a:r>
              <a:rPr sz="3200" dirty="0">
                <a:latin typeface="Wingdings"/>
                <a:ea typeface="Wingdings"/>
                <a:cs typeface="Wingdings"/>
                <a:sym typeface="Wingdings"/>
              </a:rPr>
              <a:t></a:t>
            </a:r>
          </a:p>
          <a:p>
            <a:pPr>
              <a:buSzPct val="80000"/>
            </a:pPr>
            <a:r>
              <a:rPr sz="3200" b="1" dirty="0"/>
              <a:t>No food, candy, or drinks in class</a:t>
            </a:r>
          </a:p>
          <a:p>
            <a:pPr>
              <a:buSzPct val="80000"/>
            </a:pPr>
            <a:r>
              <a:rPr sz="3200" dirty="0"/>
              <a:t>Let him chill on his matt in the back</a:t>
            </a:r>
          </a:p>
          <a:p>
            <a:pPr>
              <a:buSzPct val="80000"/>
            </a:pPr>
            <a:r>
              <a:rPr sz="3200" dirty="0"/>
              <a:t>During </a:t>
            </a:r>
            <a:r>
              <a:rPr lang="en-US" sz="3200" dirty="0" smtClean="0"/>
              <a:t>studio time </a:t>
            </a:r>
            <a:r>
              <a:rPr sz="3200" dirty="0" smtClean="0"/>
              <a:t>he </a:t>
            </a:r>
            <a:r>
              <a:rPr sz="3200" dirty="0"/>
              <a:t>will be walking around</a:t>
            </a:r>
          </a:p>
          <a:p>
            <a:pPr>
              <a:buSzPct val="80000"/>
            </a:pPr>
            <a:r>
              <a:rPr sz="3200" dirty="0"/>
              <a:t>Greeting people at the door daily</a:t>
            </a:r>
          </a:p>
          <a:p>
            <a:pPr>
              <a:buSzPct val="80000"/>
            </a:pPr>
            <a:r>
              <a:rPr sz="3200" b="1" dirty="0"/>
              <a:t>No whistling or calling his name - thanks</a:t>
            </a:r>
          </a:p>
        </p:txBody>
      </p:sp>
      <p:pic>
        <p:nvPicPr>
          <p:cNvPr id="210" name="imag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" y="3517900"/>
            <a:ext cx="2114550" cy="2819400"/>
          </a:xfrm>
          <a:prstGeom prst="rect">
            <a:avLst/>
          </a:prstGeom>
          <a:ln w="12700"/>
        </p:spPr>
      </p:pic>
      <p:pic>
        <p:nvPicPr>
          <p:cNvPr id="5" name="Picture 4" descr="IMG_02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0138" cy="2826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06518" y="68063"/>
            <a:ext cx="7765322" cy="58508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lang="en-US" dirty="0" smtClean="0"/>
              <a:t>Quick FYIs</a:t>
            </a:r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85058" y="470263"/>
            <a:ext cx="8954813" cy="656964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  <a:buSzPct val="80000"/>
              <a:defRPr sz="1800"/>
            </a:pPr>
            <a:endParaRPr lang="en-US" sz="2400" dirty="0"/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Disclosures - get signed and bring back = extra credit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Recycling, sink, trash, paper towels, band aids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All art supplies you need for class will either be at your table, at the door to pick up or on the back counter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Everyone will have a file folder for all their papers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Tables and chairs - we move, they move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Art work will stay in your class folder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Daily SCOTS Points – based on class expectations SCOTS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Hall Pass – you will get three, they will be printed on a paper that can fit in your binder</a:t>
            </a:r>
          </a:p>
          <a:p>
            <a:pPr lvl="1">
              <a:lnSpc>
                <a:spcPct val="80000"/>
              </a:lnSpc>
              <a:buSzPct val="80000"/>
              <a:defRPr sz="1800"/>
            </a:pPr>
            <a:r>
              <a:rPr lang="en-US" dirty="0"/>
              <a:t>Not during lecture, critique, or demo time, only studio time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lang="en-US" dirty="0"/>
              <a:t>Not during the 1</a:t>
            </a:r>
            <a:r>
              <a:rPr lang="en-US" baseline="28888" dirty="0"/>
              <a:t>st</a:t>
            </a:r>
            <a:r>
              <a:rPr lang="en-US" dirty="0"/>
              <a:t> 10 min. or last 10 min. of class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SzPct val="90000"/>
              <a:defRPr sz="1800"/>
            </a:pPr>
            <a:r>
              <a:rPr lang="en-US" dirty="0"/>
              <a:t>Only 3 per term, must sign back of planner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Website! – </a:t>
            </a:r>
            <a:r>
              <a:rPr lang="en-US" sz="2400" u="sng" dirty="0">
                <a:solidFill>
                  <a:srgbClr val="F19A00"/>
                </a:solidFill>
                <a:uFill>
                  <a:solidFill>
                    <a:srgbClr val="F19A00"/>
                  </a:solidFill>
                </a:uFill>
                <a:hlinkClick r:id="rId2"/>
              </a:rPr>
              <a:t>www.classwithlyon.com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SzPct val="80000"/>
              <a:defRPr sz="1800"/>
            </a:pPr>
            <a:r>
              <a:rPr lang="en-US" sz="2400" dirty="0"/>
              <a:t>Questions?</a:t>
            </a:r>
          </a:p>
        </p:txBody>
      </p:sp>
      <p:pic>
        <p:nvPicPr>
          <p:cNvPr id="217" name="image1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9600" y="152398"/>
            <a:ext cx="723900" cy="1162628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42" y="810191"/>
            <a:ext cx="8473440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</a:rPr>
              <a:t>Art Competitions </a:t>
            </a:r>
            <a:r>
              <a:rPr lang="en-US" sz="2400" u="sng" dirty="0" smtClean="0">
                <a:solidFill>
                  <a:schemeClr val="tx1"/>
                </a:solidFill>
              </a:rPr>
              <a:t>2019-20</a:t>
            </a:r>
            <a:endParaRPr lang="en-US" sz="2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First </a:t>
            </a:r>
            <a:r>
              <a:rPr lang="en-US" sz="2400" dirty="0">
                <a:solidFill>
                  <a:schemeClr val="tx1"/>
                </a:solidFill>
              </a:rPr>
              <a:t>Friday Art Stroll – </a:t>
            </a:r>
            <a:r>
              <a:rPr lang="en-US" sz="2400" dirty="0" smtClean="0">
                <a:solidFill>
                  <a:schemeClr val="tx1"/>
                </a:solidFill>
              </a:rPr>
              <a:t>in the process of scheduling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Ogden Trails Network </a:t>
            </a:r>
            <a:r>
              <a:rPr lang="en-US" sz="2400" dirty="0" smtClean="0">
                <a:solidFill>
                  <a:schemeClr val="tx1"/>
                </a:solidFill>
              </a:rPr>
              <a:t>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Annual Art Competition </a:t>
            </a:r>
            <a:r>
              <a:rPr lang="en-US" sz="2400" dirty="0" smtClean="0">
                <a:solidFill>
                  <a:schemeClr val="tx1"/>
                </a:solidFill>
              </a:rPr>
              <a:t>Oct.</a:t>
            </a:r>
            <a:endParaRPr lang="en-US" sz="24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Utah </a:t>
            </a:r>
            <a:r>
              <a:rPr lang="en-US" sz="2400" dirty="0">
                <a:solidFill>
                  <a:schemeClr val="tx1"/>
                </a:solidFill>
              </a:rPr>
              <a:t>State Senate Art Contest TBA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Utah State Art Show mid-Jan.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Weber </a:t>
            </a:r>
            <a:r>
              <a:rPr lang="en-US" sz="2400" dirty="0">
                <a:solidFill>
                  <a:schemeClr val="tx1"/>
                </a:solidFill>
              </a:rPr>
              <a:t>County Health Department Art Competition February/March of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HOPE Art Competition around February or March of 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Art Gala in the commons at BL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Festival of Arts </a:t>
            </a:r>
            <a:r>
              <a:rPr lang="en-US" sz="2400" dirty="0" smtClean="0">
                <a:solidFill>
                  <a:schemeClr val="tx1"/>
                </a:solidFill>
              </a:rPr>
              <a:t>- April 2020 </a:t>
            </a:r>
            <a:r>
              <a:rPr lang="en-US" sz="2400" dirty="0">
                <a:solidFill>
                  <a:schemeClr val="tx1"/>
                </a:solidFill>
              </a:rPr>
              <a:t>at Eccles Art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Recycled Art Competition Beginning of May </a:t>
            </a:r>
            <a:r>
              <a:rPr lang="en-US" sz="2400" dirty="0" smtClean="0">
                <a:solidFill>
                  <a:schemeClr val="tx1"/>
                </a:solidFill>
              </a:rPr>
              <a:t>2020 </a:t>
            </a:r>
            <a:r>
              <a:rPr lang="en-US" sz="2400" dirty="0">
                <a:solidFill>
                  <a:schemeClr val="tx1"/>
                </a:solidFill>
              </a:rPr>
              <a:t>at Eccles Art Center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Painting Competition at Eccles Art Center for more information: </a:t>
            </a:r>
            <a:r>
              <a:rPr lang="en-US" sz="2400" u="sng" dirty="0">
                <a:solidFill>
                  <a:schemeClr val="tx1"/>
                </a:solidFill>
                <a:hlinkClick r:id="rId2"/>
              </a:rPr>
              <a:t>http://www.ogden4arts.org/competitions/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285750" indent="-285750">
              <a:lnSpc>
                <a:spcPct val="90000"/>
              </a:lnSpc>
              <a:buSzPct val="80000"/>
              <a:buFont typeface="Arial" panose="020B0604020202020204" pitchFamily="34" charset="0"/>
              <a:buChar char="•"/>
              <a:defRPr sz="2400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 Disclosure together</a:t>
            </a:r>
            <a:endParaRPr lang="en-US" sz="3200" dirty="0"/>
          </a:p>
        </p:txBody>
      </p:sp>
      <p:pic>
        <p:nvPicPr>
          <p:cNvPr id="1026" name="Picture 2" descr="Image result for paper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84" y="29337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perwork organize binder AV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 bwMode="auto">
          <a:xfrm>
            <a:off x="3376293" y="2933700"/>
            <a:ext cx="5074375" cy="36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818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Class Routine Each Day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043638"/>
            <a:r>
              <a:rPr sz="2800" dirty="0"/>
              <a:t>Bell Work - BW</a:t>
            </a:r>
          </a:p>
          <a:p>
            <a:pPr marL="1043638"/>
            <a:r>
              <a:rPr sz="2800" dirty="0" smtClean="0"/>
              <a:t>Agenda</a:t>
            </a:r>
            <a:r>
              <a:rPr lang="en-US" sz="2800" dirty="0" smtClean="0"/>
              <a:t>, reminders, review last class</a:t>
            </a:r>
            <a:endParaRPr sz="2800" dirty="0"/>
          </a:p>
          <a:p>
            <a:pPr marL="1043638"/>
            <a:r>
              <a:rPr sz="2800" dirty="0"/>
              <a:t>Lesson </a:t>
            </a:r>
            <a:r>
              <a:rPr lang="en-US" sz="2800" dirty="0" smtClean="0"/>
              <a:t>–</a:t>
            </a:r>
            <a:r>
              <a:rPr sz="2800" dirty="0" smtClean="0"/>
              <a:t> </a:t>
            </a:r>
            <a:r>
              <a:rPr lang="en-US" sz="2800" dirty="0" smtClean="0"/>
              <a:t>demos, mini lectures, etc.</a:t>
            </a:r>
          </a:p>
          <a:p>
            <a:pPr marL="1043638"/>
            <a:r>
              <a:rPr lang="en-US" sz="2800" dirty="0" smtClean="0"/>
              <a:t>Studio Time! - Creating your art!</a:t>
            </a:r>
            <a:endParaRPr sz="2800" dirty="0"/>
          </a:p>
          <a:p>
            <a:pPr marL="1043638"/>
            <a:r>
              <a:rPr sz="2800" dirty="0" smtClean="0"/>
              <a:t>Review</a:t>
            </a:r>
            <a:r>
              <a:rPr lang="en-US" sz="2800" dirty="0" smtClean="0"/>
              <a:t> – what’s going to happen next class</a:t>
            </a:r>
            <a:endParaRPr sz="2800" dirty="0"/>
          </a:p>
          <a:p>
            <a:pPr marL="1043638"/>
            <a:r>
              <a:rPr sz="2800" dirty="0"/>
              <a:t>Exit </a:t>
            </a:r>
            <a:r>
              <a:rPr sz="2800" dirty="0" smtClean="0"/>
              <a:t>Pass</a:t>
            </a:r>
            <a:endParaRPr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Painting</a:t>
            </a:r>
            <a:br>
              <a:rPr lang="en-US" dirty="0" smtClean="0"/>
            </a:br>
            <a:r>
              <a:rPr lang="en-US" dirty="0" smtClean="0"/>
              <a:t>1.13.2020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746727"/>
          </a:xfrm>
        </p:spPr>
        <p:txBody>
          <a:bodyPr numCol="2">
            <a:normAutofit/>
          </a:bodyPr>
          <a:lstStyle/>
          <a:p>
            <a:r>
              <a:rPr lang="en-US" sz="2400" b="1" dirty="0" smtClean="0"/>
              <a:t>At the door you will need to pick up:</a:t>
            </a:r>
          </a:p>
          <a:p>
            <a:pPr lvl="1"/>
            <a:r>
              <a:rPr lang="en-US" sz="2400" b="1" dirty="0" smtClean="0"/>
              <a:t>3 different printed on papers</a:t>
            </a:r>
          </a:p>
          <a:p>
            <a:pPr lvl="2"/>
            <a:r>
              <a:rPr lang="en-US" sz="2400" b="1" dirty="0" smtClean="0"/>
              <a:t>Disclosure</a:t>
            </a:r>
          </a:p>
          <a:p>
            <a:pPr lvl="2"/>
            <a:r>
              <a:rPr lang="en-US" sz="2400" b="1" dirty="0" smtClean="0"/>
              <a:t>Survey</a:t>
            </a:r>
          </a:p>
          <a:p>
            <a:pPr lvl="2"/>
            <a:r>
              <a:rPr lang="en-US" sz="2400" b="1" dirty="0" smtClean="0"/>
              <a:t>BL Mountain Reflection</a:t>
            </a:r>
          </a:p>
          <a:p>
            <a:pPr lvl="1"/>
            <a:r>
              <a:rPr lang="en-US" sz="2400" b="1" dirty="0" smtClean="0"/>
              <a:t>3 piece of watercolor paper</a:t>
            </a:r>
          </a:p>
          <a:p>
            <a:pPr lvl="1"/>
            <a:r>
              <a:rPr lang="en-US" sz="2400" b="1" dirty="0" smtClean="0"/>
              <a:t>Two brushes</a:t>
            </a:r>
          </a:p>
          <a:p>
            <a:pPr lvl="2"/>
            <a:r>
              <a:rPr lang="en-US" sz="2400" b="1" dirty="0" smtClean="0"/>
              <a:t>One flat and One round</a:t>
            </a:r>
          </a:p>
          <a:p>
            <a:r>
              <a:rPr lang="en-US" sz="2400" b="1" dirty="0" smtClean="0"/>
              <a:t>Please be </a:t>
            </a:r>
            <a:r>
              <a:rPr lang="en-US" sz="2400" b="1" dirty="0" smtClean="0">
                <a:solidFill>
                  <a:srgbClr val="00B0F0"/>
                </a:solidFill>
              </a:rPr>
              <a:t>ready</a:t>
            </a:r>
            <a:r>
              <a:rPr lang="en-US" sz="2400" b="1" dirty="0" smtClean="0"/>
              <a:t> with all your supplies for instructions when the bell rings</a:t>
            </a:r>
          </a:p>
          <a:p>
            <a:r>
              <a:rPr lang="en-US" sz="2400" b="1" dirty="0" smtClean="0"/>
              <a:t>Please START filling out your survey – thank you!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53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Watercolor Techniques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r>
              <a:rPr lang="en-US" dirty="0" smtClean="0"/>
              <a:t>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28" y="0"/>
            <a:ext cx="7773338" cy="574080"/>
          </a:xfrm>
        </p:spPr>
        <p:txBody>
          <a:bodyPr>
            <a:normAutofit/>
          </a:bodyPr>
          <a:lstStyle/>
          <a:p>
            <a:r>
              <a:rPr lang="en-US" dirty="0" smtClean="0"/>
              <a:t>Painting BL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96" y="754775"/>
            <a:ext cx="7772870" cy="34289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Think of this like a pre-assessment for me to see where everyone is at with watercolor painting</a:t>
            </a:r>
          </a:p>
          <a:p>
            <a:r>
              <a:rPr lang="en-US" dirty="0" smtClean="0"/>
              <a:t>Try your best and it’s okay to make mistakes </a:t>
            </a:r>
          </a:p>
          <a:p>
            <a:pPr lvl="1"/>
            <a:r>
              <a:rPr lang="en-US" dirty="0" smtClean="0"/>
              <a:t>We are here to learn</a:t>
            </a:r>
          </a:p>
          <a:p>
            <a:pPr lvl="1"/>
            <a:r>
              <a:rPr lang="en-US" dirty="0" smtClean="0"/>
              <a:t>It’s school</a:t>
            </a:r>
          </a:p>
          <a:p>
            <a:pPr lvl="1"/>
            <a:r>
              <a:rPr lang="en-US" dirty="0" smtClean="0"/>
              <a:t>We will make mistakes</a:t>
            </a:r>
          </a:p>
          <a:p>
            <a:pPr lvl="1"/>
            <a:r>
              <a:rPr lang="en-US" dirty="0" smtClean="0"/>
              <a:t>It’s what you do with those mistakes when you make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6" y="4031818"/>
            <a:ext cx="7543800" cy="19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7"/>
          <a:stretch/>
        </p:blipFill>
        <p:spPr bwMode="auto">
          <a:xfrm>
            <a:off x="365760" y="827315"/>
            <a:ext cx="8572500" cy="47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64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945336"/>
            <a:ext cx="7773338" cy="622882"/>
          </a:xfrm>
        </p:spPr>
        <p:txBody>
          <a:bodyPr>
            <a:normAutofit/>
          </a:bodyPr>
          <a:lstStyle/>
          <a:p>
            <a:r>
              <a:rPr lang="en-US" dirty="0" smtClean="0"/>
              <a:t>Self-Reflection 1.13.2020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9" y="1706636"/>
            <a:ext cx="9100751" cy="5033123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342900">
              <a:buFont typeface="+mj-lt"/>
              <a:buAutoNum type="arabicParenR"/>
            </a:pPr>
            <a:r>
              <a:rPr lang="en-US" sz="3000" b="1" dirty="0"/>
              <a:t>What do you like most about you painting(make sure to describe it)?</a:t>
            </a:r>
          </a:p>
          <a:p>
            <a:pPr indent="-342900">
              <a:buFont typeface="+mj-lt"/>
              <a:buAutoNum type="arabicParenR"/>
            </a:pPr>
            <a:r>
              <a:rPr lang="en-US" sz="3000" b="1" dirty="0"/>
              <a:t>What do you like least about your painting and why?</a:t>
            </a:r>
          </a:p>
          <a:p>
            <a:pPr indent="-342900">
              <a:buFont typeface="+mj-lt"/>
              <a:buAutoNum type="arabicParenR"/>
            </a:pPr>
            <a:r>
              <a:rPr lang="en-US" sz="3000" b="1" dirty="0"/>
              <a:t>What was the easiest part about doing this painting and why?</a:t>
            </a:r>
          </a:p>
          <a:p>
            <a:pPr indent="-342900">
              <a:buFont typeface="+mj-lt"/>
              <a:buAutoNum type="arabicParenR"/>
            </a:pPr>
            <a:r>
              <a:rPr lang="en-US" sz="3000" b="1" dirty="0"/>
              <a:t>What was your greatest frustration and why?</a:t>
            </a:r>
          </a:p>
          <a:p>
            <a:endParaRPr lang="en-US" sz="3000" dirty="0"/>
          </a:p>
          <a:p>
            <a:r>
              <a:rPr lang="en-US" sz="3000" dirty="0" smtClean="0"/>
              <a:t>Hint: When you see why questions make sure to justify, explain, give examples to your answers.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Watercolor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891861"/>
            <a:ext cx="8025102" cy="4564117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Dry brushing</a:t>
            </a:r>
          </a:p>
          <a:p>
            <a:r>
              <a:rPr lang="en-US" sz="3600" dirty="0" smtClean="0"/>
              <a:t>Wet on wet painting</a:t>
            </a:r>
          </a:p>
          <a:p>
            <a:r>
              <a:rPr lang="en-US" sz="3600" dirty="0" smtClean="0"/>
              <a:t>Washes</a:t>
            </a:r>
          </a:p>
          <a:p>
            <a:r>
              <a:rPr lang="en-US" sz="3600" dirty="0" smtClean="0"/>
              <a:t>Brushes</a:t>
            </a:r>
          </a:p>
          <a:p>
            <a:r>
              <a:rPr lang="en-US" sz="3600" dirty="0" smtClean="0"/>
              <a:t>Paper</a:t>
            </a:r>
          </a:p>
          <a:p>
            <a:r>
              <a:rPr lang="en-US" sz="3600" dirty="0" smtClean="0"/>
              <a:t>Water and paint ratios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67" y="223345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Paint the mountain again now that we know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03" y="1694793"/>
            <a:ext cx="4682359" cy="50607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Apply at least one of the techniques we just talked about</a:t>
            </a:r>
          </a:p>
          <a:p>
            <a:r>
              <a:rPr lang="en-US" sz="3200" dirty="0" smtClean="0"/>
              <a:t>Based on your reflection: do what you liked and what worked last time and see if you can change what you didn’t like and what didn’t work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5" y="1883074"/>
            <a:ext cx="4328254" cy="27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7"/>
          <a:stretch/>
        </p:blipFill>
        <p:spPr bwMode="auto">
          <a:xfrm>
            <a:off x="0" y="809897"/>
            <a:ext cx="9144000" cy="50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9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32" y="341586"/>
            <a:ext cx="7765322" cy="970450"/>
          </a:xfrm>
        </p:spPr>
        <p:txBody>
          <a:bodyPr/>
          <a:lstStyle/>
          <a:p>
            <a:r>
              <a:rPr lang="en-US" dirty="0" smtClean="0"/>
              <a:t>Final Reflection 1.13.2020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9" y="1521372"/>
            <a:ext cx="8946931" cy="53366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Look at both your paintings:</a:t>
            </a:r>
            <a:endParaRPr lang="en-US" sz="2400" dirty="0"/>
          </a:p>
          <a:p>
            <a:pPr indent="-342900">
              <a:buFont typeface="+mj-lt"/>
              <a:buAutoNum type="arabicParenR"/>
            </a:pPr>
            <a:r>
              <a:rPr lang="en-US" sz="2400" dirty="0"/>
              <a:t>What do you like most about </a:t>
            </a:r>
            <a:r>
              <a:rPr lang="en-US" sz="2400" dirty="0" smtClean="0"/>
              <a:t>your 2nd </a:t>
            </a:r>
            <a:r>
              <a:rPr lang="en-US" sz="2400" dirty="0"/>
              <a:t>painting(make sure to describe it)?</a:t>
            </a:r>
          </a:p>
          <a:p>
            <a:pPr indent="-342900">
              <a:buFont typeface="+mj-lt"/>
              <a:buAutoNum type="arabicParenR"/>
            </a:pPr>
            <a:r>
              <a:rPr lang="en-US" sz="2400" dirty="0"/>
              <a:t>What do you like least about </a:t>
            </a:r>
            <a:r>
              <a:rPr lang="en-US" sz="2400" dirty="0" smtClean="0"/>
              <a:t>your 2nd </a:t>
            </a:r>
            <a:r>
              <a:rPr lang="en-US" sz="2400" dirty="0"/>
              <a:t>painting and why?</a:t>
            </a:r>
          </a:p>
          <a:p>
            <a:pPr indent="-342900">
              <a:buFont typeface="+mj-lt"/>
              <a:buAutoNum type="arabicParenR"/>
            </a:pPr>
            <a:r>
              <a:rPr lang="en-US" sz="2400" dirty="0"/>
              <a:t>What was the easiest part about doing this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painting </a:t>
            </a:r>
            <a:r>
              <a:rPr lang="en-US" sz="2400" dirty="0"/>
              <a:t>and why</a:t>
            </a:r>
            <a:r>
              <a:rPr lang="en-US" sz="2400" dirty="0" smtClean="0"/>
              <a:t>?</a:t>
            </a:r>
            <a:endParaRPr lang="en-US" sz="2400" dirty="0"/>
          </a:p>
          <a:p>
            <a:pPr indent="-342900">
              <a:buFont typeface="+mj-lt"/>
              <a:buAutoNum type="arabicParenR"/>
            </a:pPr>
            <a:r>
              <a:rPr lang="en-US" sz="2400" dirty="0" smtClean="0"/>
              <a:t>Which painting do you like more and why?(the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)</a:t>
            </a:r>
          </a:p>
          <a:p>
            <a:pPr indent="-342900">
              <a:buFont typeface="+mj-lt"/>
              <a:buAutoNum type="arabicParenR"/>
            </a:pPr>
            <a:r>
              <a:rPr lang="en-US" sz="2400" dirty="0" smtClean="0"/>
              <a:t>What did you think of not having instruction about painting and then getting instruction? Did that work for you? would you rather just have instruction first-or- did you like the opportunity to experience first and then learn some techniques?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19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12987"/>
            <a:ext cx="7765322" cy="97045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Ready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Looks like:</a:t>
            </a:r>
          </a:p>
          <a:p>
            <a:pPr lvl="1"/>
            <a:r>
              <a:rPr lang="en-US" sz="2400" b="1" dirty="0" smtClean="0"/>
              <a:t>Eyes forward</a:t>
            </a:r>
          </a:p>
          <a:p>
            <a:pPr lvl="1"/>
            <a:r>
              <a:rPr lang="en-US" sz="2400" b="1" dirty="0" smtClean="0"/>
              <a:t>Materials picked up and in front of you</a:t>
            </a:r>
          </a:p>
          <a:p>
            <a:pPr lvl="1"/>
            <a:r>
              <a:rPr lang="en-US" sz="2400" b="1" dirty="0" smtClean="0"/>
              <a:t>Phone away(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preferably in your bag so the vibration doesn’t distract you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Sounds like:</a:t>
            </a:r>
          </a:p>
          <a:p>
            <a:pPr lvl="1"/>
            <a:r>
              <a:rPr lang="en-US" sz="2400" b="1" dirty="0" smtClean="0"/>
              <a:t>Lecture environment to start so that we all can hear instructions</a:t>
            </a:r>
          </a:p>
          <a:p>
            <a:pPr lvl="1"/>
            <a:r>
              <a:rPr lang="en-US" sz="2400" b="1" dirty="0" smtClean="0"/>
              <a:t>Questions, please ask, someone else probably has the same question as you</a:t>
            </a:r>
          </a:p>
          <a:p>
            <a:pPr marL="3690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60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28" y="1732450"/>
            <a:ext cx="8686800" cy="4755060"/>
          </a:xfrm>
        </p:spPr>
        <p:txBody>
          <a:bodyPr numCol="2">
            <a:normAutofit/>
          </a:bodyPr>
          <a:lstStyle/>
          <a:p>
            <a:r>
              <a:rPr lang="en-US" sz="2400" dirty="0" smtClean="0"/>
              <a:t>Gather </a:t>
            </a:r>
            <a:r>
              <a:rPr lang="en-US" sz="2400" b="1" dirty="0" smtClean="0">
                <a:solidFill>
                  <a:srgbClr val="00B0F0"/>
                </a:solidFill>
              </a:rPr>
              <a:t>supplies</a:t>
            </a:r>
            <a:r>
              <a:rPr lang="en-US" sz="2400" dirty="0" smtClean="0"/>
              <a:t> at the door</a:t>
            </a:r>
          </a:p>
          <a:p>
            <a:r>
              <a:rPr lang="en-US" sz="2400" dirty="0" smtClean="0"/>
              <a:t>Reminder of what being </a:t>
            </a:r>
            <a:r>
              <a:rPr lang="en-US" sz="2400" b="1" dirty="0" smtClean="0">
                <a:solidFill>
                  <a:srgbClr val="00B0F0"/>
                </a:solidFill>
              </a:rPr>
              <a:t>ready</a:t>
            </a:r>
            <a:r>
              <a:rPr lang="en-US" sz="2400" dirty="0" smtClean="0"/>
              <a:t> in class looks like and sounds like</a:t>
            </a:r>
          </a:p>
          <a:p>
            <a:r>
              <a:rPr lang="en-US" sz="2400" dirty="0" smtClean="0"/>
              <a:t>Who’s Mrs. Lyon </a:t>
            </a:r>
          </a:p>
          <a:p>
            <a:r>
              <a:rPr lang="en-US" sz="2400" dirty="0" smtClean="0"/>
              <a:t>Quick FYIs about the class</a:t>
            </a:r>
          </a:p>
          <a:p>
            <a:r>
              <a:rPr lang="en-US" sz="2400" dirty="0" smtClean="0"/>
              <a:t>Disclosure </a:t>
            </a:r>
          </a:p>
          <a:p>
            <a:r>
              <a:rPr lang="en-US" sz="2400" dirty="0" smtClean="0"/>
              <a:t>Class Routine</a:t>
            </a:r>
          </a:p>
          <a:p>
            <a:r>
              <a:rPr lang="en-US" sz="2400" dirty="0" smtClean="0"/>
              <a:t>Start first painting! -reflection</a:t>
            </a:r>
          </a:p>
          <a:p>
            <a:r>
              <a:rPr lang="en-US" sz="2400" dirty="0" smtClean="0"/>
              <a:t>Dem &amp; visual notes</a:t>
            </a:r>
          </a:p>
          <a:p>
            <a:r>
              <a:rPr lang="en-US" sz="2400" dirty="0" smtClean="0"/>
              <a:t>Second painting - reflection</a:t>
            </a:r>
            <a:endParaRPr lang="en-US" sz="2400" dirty="0"/>
          </a:p>
          <a:p>
            <a:r>
              <a:rPr lang="en-US" sz="2400" dirty="0" smtClean="0"/>
              <a:t>Class </a:t>
            </a:r>
            <a:r>
              <a:rPr lang="en-US" sz="2400" b="1" dirty="0" smtClean="0">
                <a:solidFill>
                  <a:srgbClr val="00B0F0"/>
                </a:solidFill>
              </a:rPr>
              <a:t>survey </a:t>
            </a:r>
            <a:endParaRPr lang="en-US" sz="2400" dirty="0"/>
          </a:p>
          <a:p>
            <a:r>
              <a:rPr lang="en-US" sz="2400" dirty="0"/>
              <a:t>Exit </a:t>
            </a:r>
            <a:r>
              <a:rPr lang="en-US" sz="2400" dirty="0" smtClean="0"/>
              <a:t>Ticket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Questions</a:t>
            </a:r>
            <a:r>
              <a:rPr lang="en-US" sz="2400" dirty="0" smtClean="0"/>
              <a:t> about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76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Who is Mrs. Lyon?</a:t>
            </a:r>
          </a:p>
        </p:txBody>
      </p:sp>
      <p:pic>
        <p:nvPicPr>
          <p:cNvPr id="183" name="the-king-egh_print&amp;h=401&amp;w=600&amp;tbnid=QYtr3270eU887M-&amp;docid=Uq4x0yewBWJArM&amp;ei=uwndVebBIIGqogSQ_bCIAQ&amp;tbm=isch&amp;client=safari&amp;ved=0CEIQMygSMBJqFQoTCKaLh67AxccCFQGViAodkD4MEQ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6100" y="1714500"/>
            <a:ext cx="5782665" cy="384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Artist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0293"/>
            <a:ext cx="7886700" cy="2382002"/>
          </a:xfrm>
        </p:spPr>
      </p:pic>
    </p:spTree>
    <p:extLst>
      <p:ext uri="{BB962C8B-B14F-4D97-AF65-F5344CB8AC3E}">
        <p14:creationId xmlns:p14="http://schemas.microsoft.com/office/powerpoint/2010/main" val="1076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 rot="5400000">
            <a:off x="3867150" y="2108819"/>
            <a:ext cx="5167148" cy="941552"/>
          </a:xfrm>
          <a:prstGeom prst="rect">
            <a:avLst/>
          </a:prstGeom>
        </p:spPr>
        <p:txBody>
          <a:bodyPr anchor="ctr"/>
          <a:lstStyle/>
          <a:p>
            <a:pPr>
              <a:defRPr sz="2800">
                <a:solidFill>
                  <a:srgbClr val="0096FF"/>
                </a:solidFill>
              </a:defRPr>
            </a:pPr>
            <a:r>
              <a:rPr u="sng" dirty="0" smtClean="0">
                <a:hlinkClick r:id="rId2"/>
              </a:rPr>
              <a:t>www.ericalyonart.com</a:t>
            </a:r>
            <a:endParaRPr u="sng" dirty="0">
              <a:hlinkClick r:id="rId2"/>
            </a:endParaRPr>
          </a:p>
        </p:txBody>
      </p:sp>
      <p:pic>
        <p:nvPicPr>
          <p:cNvPr id="186" name="image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1500" y="-3979"/>
            <a:ext cx="2232226" cy="7290208"/>
          </a:xfrm>
          <a:prstGeom prst="rect">
            <a:avLst/>
          </a:prstGeom>
          <a:ln w="12700"/>
        </p:spPr>
      </p:pic>
      <p:sp>
        <p:nvSpPr>
          <p:cNvPr id="187" name="Shape 187"/>
          <p:cNvSpPr/>
          <p:nvPr/>
        </p:nvSpPr>
        <p:spPr>
          <a:xfrm>
            <a:off x="400594" y="420415"/>
            <a:ext cx="5579354" cy="4139595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/>
          <a:p>
            <a:pPr>
              <a:buClr>
                <a:srgbClr val="000000"/>
              </a:buClr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sz="2400" b="1" dirty="0" smtClean="0">
                <a:solidFill>
                  <a:schemeClr val="tx1"/>
                </a:solidFill>
              </a:rPr>
              <a:t>rt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sz="2400" b="1" dirty="0" smtClean="0">
                <a:solidFill>
                  <a:schemeClr val="tx1"/>
                </a:solidFill>
              </a:rPr>
              <a:t>hows</a:t>
            </a:r>
            <a:endParaRPr sz="2400" b="1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r>
              <a:rPr sz="2400" u="sng" dirty="0">
                <a:solidFill>
                  <a:schemeClr val="tx1"/>
                </a:solidFill>
              </a:rPr>
              <a:t>in </a:t>
            </a:r>
            <a:r>
              <a:rPr sz="2400" u="sng" dirty="0" smtClean="0">
                <a:solidFill>
                  <a:schemeClr val="tx1"/>
                </a:solidFill>
              </a:rPr>
              <a:t>Ogden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</a:pPr>
            <a:endParaRPr sz="2400" u="sng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sz="2400" dirty="0" smtClean="0">
                <a:solidFill>
                  <a:schemeClr val="tx1"/>
                </a:solidFill>
              </a:rPr>
              <a:t>Café </a:t>
            </a:r>
            <a:r>
              <a:rPr sz="2400" dirty="0">
                <a:solidFill>
                  <a:schemeClr val="tx1"/>
                </a:solidFill>
              </a:rPr>
              <a:t>Mercantile – 26</a:t>
            </a:r>
            <a:r>
              <a:rPr sz="2400" baseline="29999" dirty="0">
                <a:solidFill>
                  <a:schemeClr val="tx1"/>
                </a:solidFill>
              </a:rPr>
              <a:t>th</a:t>
            </a:r>
            <a:r>
              <a:rPr sz="2400" dirty="0">
                <a:solidFill>
                  <a:schemeClr val="tx1"/>
                </a:solidFill>
              </a:rPr>
              <a:t> St</a:t>
            </a:r>
            <a:r>
              <a:rPr sz="2400" dirty="0" smtClean="0"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solidFill>
                  <a:schemeClr val="tx1"/>
                </a:solidFill>
              </a:rPr>
              <a:t> &amp; S. Ogden 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Level 9 Sports– 12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and Harrison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Gear30 – on Wall Street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Local Artisan Collective – downtown by the Junction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&amp; Co. Salon &amp; Spa – 22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and Washington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78377" y="609600"/>
            <a:ext cx="9004663" cy="97045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>
              <a:defRPr sz="4050"/>
            </a:lvl1pPr>
          </a:lstStyle>
          <a:p>
            <a:r>
              <a:rPr dirty="0"/>
              <a:t>Lived in Ghana, West Africa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for </a:t>
            </a:r>
            <a:r>
              <a:rPr dirty="0"/>
              <a:t>2 years teaching art to Deaf students</a:t>
            </a:r>
          </a:p>
        </p:txBody>
      </p:sp>
      <p:pic>
        <p:nvPicPr>
          <p:cNvPr id="190" name="imag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057" y="1717221"/>
            <a:ext cx="7086600" cy="531495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Climbing! </a:t>
            </a:r>
          </a:p>
        </p:txBody>
      </p:sp>
      <p:pic>
        <p:nvPicPr>
          <p:cNvPr id="193" name="imag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7178" y="1828800"/>
            <a:ext cx="3676651" cy="4902200"/>
          </a:xfrm>
          <a:prstGeom prst="rect">
            <a:avLst/>
          </a:prstGeom>
          <a:ln w="12700"/>
        </p:spPr>
      </p:pic>
      <p:pic>
        <p:nvPicPr>
          <p:cNvPr id="194" name="image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1524000"/>
            <a:ext cx="5181600" cy="3886200"/>
          </a:xfrm>
          <a:prstGeom prst="rect">
            <a:avLst/>
          </a:prstGeom>
          <a:ln w="12700"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939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Lucida Grande</vt:lpstr>
      <vt:lpstr>Palatino</vt:lpstr>
      <vt:lpstr>Wingdings</vt:lpstr>
      <vt:lpstr>Office Theme</vt:lpstr>
      <vt:lpstr>First Day Painting 1</vt:lpstr>
      <vt:lpstr>Welcome to Painting 1.13.2020</vt:lpstr>
      <vt:lpstr>Ready</vt:lpstr>
      <vt:lpstr>Agenda </vt:lpstr>
      <vt:lpstr>Who is Mrs. Lyon?</vt:lpstr>
      <vt:lpstr>Professional Artist </vt:lpstr>
      <vt:lpstr>www.ericalyonart.com</vt:lpstr>
      <vt:lpstr>Lived in Ghana, West Africa  for 2 years teaching art to Deaf students</vt:lpstr>
      <vt:lpstr>Climbing! </vt:lpstr>
      <vt:lpstr>Backcountry Skiing</vt:lpstr>
      <vt:lpstr>3 Ironman's completed! 2.4 mile swim, 112 mile bike, and 26.2 mile run</vt:lpstr>
      <vt:lpstr>Love of my life!</vt:lpstr>
      <vt:lpstr>Mrs. Lyon’s Teaching Thoughts  about Art Class</vt:lpstr>
      <vt:lpstr>Lyon’s faults</vt:lpstr>
      <vt:lpstr>Griffin</vt:lpstr>
      <vt:lpstr>Quick FYIs</vt:lpstr>
      <vt:lpstr>PowerPoint Presentation</vt:lpstr>
      <vt:lpstr>Disclosure</vt:lpstr>
      <vt:lpstr>Class Routine Each Day</vt:lpstr>
      <vt:lpstr>Basic Watercolor Techniques</vt:lpstr>
      <vt:lpstr>Painting BL peak</vt:lpstr>
      <vt:lpstr>PowerPoint Presentation</vt:lpstr>
      <vt:lpstr>Self-Reflection 1.13.2020</vt:lpstr>
      <vt:lpstr>Basic Watercolor Techniques</vt:lpstr>
      <vt:lpstr>Paint the mountain again now that we know more</vt:lpstr>
      <vt:lpstr>PowerPoint Presentation</vt:lpstr>
      <vt:lpstr>Final Reflection 1.13.2020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 – 8.23.2016</dc:title>
  <dc:creator>Erica Lyon</dc:creator>
  <cp:lastModifiedBy>Erica Lyon</cp:lastModifiedBy>
  <cp:revision>25</cp:revision>
  <cp:lastPrinted>2016-08-22T22:21:29Z</cp:lastPrinted>
  <dcterms:modified xsi:type="dcterms:W3CDTF">2020-01-13T21:54:15Z</dcterms:modified>
</cp:coreProperties>
</file>