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23" r:id="rId1"/>
  </p:sldMasterIdLst>
  <p:notesMasterIdLst>
    <p:notesMasterId r:id="rId49"/>
  </p:notesMasterIdLst>
  <p:handoutMasterIdLst>
    <p:handoutMasterId r:id="rId50"/>
  </p:handoutMasterIdLst>
  <p:sldIdLst>
    <p:sldId id="256" r:id="rId2"/>
    <p:sldId id="276" r:id="rId3"/>
    <p:sldId id="257" r:id="rId4"/>
    <p:sldId id="258" r:id="rId5"/>
    <p:sldId id="377" r:id="rId6"/>
    <p:sldId id="378" r:id="rId7"/>
    <p:sldId id="290" r:id="rId8"/>
    <p:sldId id="322" r:id="rId9"/>
    <p:sldId id="323" r:id="rId10"/>
    <p:sldId id="386" r:id="rId11"/>
    <p:sldId id="379" r:id="rId12"/>
    <p:sldId id="380" r:id="rId13"/>
    <p:sldId id="381" r:id="rId14"/>
    <p:sldId id="382" r:id="rId15"/>
    <p:sldId id="383" r:id="rId16"/>
    <p:sldId id="384" r:id="rId17"/>
    <p:sldId id="291" r:id="rId18"/>
    <p:sldId id="292" r:id="rId19"/>
    <p:sldId id="293" r:id="rId20"/>
    <p:sldId id="294" r:id="rId21"/>
    <p:sldId id="295" r:id="rId22"/>
    <p:sldId id="296" r:id="rId23"/>
    <p:sldId id="297" r:id="rId24"/>
    <p:sldId id="298" r:id="rId25"/>
    <p:sldId id="299" r:id="rId26"/>
    <p:sldId id="300" r:id="rId27"/>
    <p:sldId id="301" r:id="rId28"/>
    <p:sldId id="302" r:id="rId29"/>
    <p:sldId id="303" r:id="rId30"/>
    <p:sldId id="304" r:id="rId31"/>
    <p:sldId id="306" r:id="rId32"/>
    <p:sldId id="307" r:id="rId33"/>
    <p:sldId id="308" r:id="rId34"/>
    <p:sldId id="309" r:id="rId35"/>
    <p:sldId id="310" r:id="rId36"/>
    <p:sldId id="311" r:id="rId37"/>
    <p:sldId id="312" r:id="rId38"/>
    <p:sldId id="313" r:id="rId39"/>
    <p:sldId id="314" r:id="rId40"/>
    <p:sldId id="316" r:id="rId41"/>
    <p:sldId id="317" r:id="rId42"/>
    <p:sldId id="318" r:id="rId43"/>
    <p:sldId id="319" r:id="rId44"/>
    <p:sldId id="320" r:id="rId45"/>
    <p:sldId id="321" r:id="rId46"/>
    <p:sldId id="376" r:id="rId47"/>
    <p:sldId id="385" r:id="rId48"/>
  </p:sldIdLst>
  <p:sldSz cx="12192000" cy="6858000"/>
  <p:notesSz cx="7010400" cy="9296400"/>
  <p:custShowLst>
    <p:custShow name="Custom Show 1" id="0">
      <p:sldLst>
        <p:sld r:id="rId12"/>
        <p:sld r:id="rId13"/>
        <p:sld r:id="rId14"/>
        <p:sld r:id="rId15"/>
        <p:sld r:id="rId16"/>
        <p:sld r:id="rId17"/>
        <p:sld r:id="rId18"/>
        <p:sld r:id="rId19"/>
        <p:sld r:id="rId20"/>
        <p:sld r:id="rId21"/>
        <p:sld r:id="rId22"/>
        <p:sld r:id="rId23"/>
        <p:sld r:id="rId24"/>
        <p:sld r:id="rId25"/>
        <p:sld r:id="rId26"/>
        <p:sld r:id="rId27"/>
        <p:sld r:id="rId28"/>
        <p:sld r:id="rId29"/>
        <p:sld r:id="rId30"/>
        <p:sld r:id="rId31"/>
        <p:sld r:id="rId32"/>
        <p:sld r:id="rId33"/>
        <p:sld r:id="rId34"/>
        <p:sld r:id="rId35"/>
        <p:sld r:id="rId36"/>
        <p:sld r:id="rId37"/>
        <p:sld r:id="rId38"/>
        <p:sld r:id="rId39"/>
        <p:sld r:id="rId40"/>
        <p:sld r:id="rId41"/>
        <p:sld r:id="rId42"/>
        <p:sld r:id="rId43"/>
      </p:sldLst>
    </p:custShow>
  </p:custShow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F52AE17C-2171-4E9C-A391-E31249D44D81}">
          <p14:sldIdLst>
            <p14:sldId id="256"/>
            <p14:sldId id="276"/>
            <p14:sldId id="257"/>
            <p14:sldId id="258"/>
            <p14:sldId id="377"/>
            <p14:sldId id="378"/>
            <p14:sldId id="290"/>
            <p14:sldId id="322"/>
            <p14:sldId id="323"/>
            <p14:sldId id="386"/>
            <p14:sldId id="379"/>
            <p14:sldId id="380"/>
            <p14:sldId id="381"/>
            <p14:sldId id="382"/>
            <p14:sldId id="383"/>
            <p14:sldId id="384"/>
            <p14:sldId id="291"/>
            <p14:sldId id="292"/>
            <p14:sldId id="293"/>
            <p14:sldId id="294"/>
            <p14:sldId id="295"/>
            <p14:sldId id="296"/>
            <p14:sldId id="297"/>
            <p14:sldId id="298"/>
            <p14:sldId id="299"/>
            <p14:sldId id="300"/>
            <p14:sldId id="301"/>
            <p14:sldId id="302"/>
            <p14:sldId id="303"/>
            <p14:sldId id="304"/>
            <p14:sldId id="306"/>
            <p14:sldId id="307"/>
            <p14:sldId id="308"/>
            <p14:sldId id="309"/>
            <p14:sldId id="310"/>
            <p14:sldId id="311"/>
            <p14:sldId id="312"/>
            <p14:sldId id="313"/>
            <p14:sldId id="314"/>
            <p14:sldId id="316"/>
            <p14:sldId id="317"/>
            <p14:sldId id="318"/>
            <p14:sldId id="319"/>
            <p14:sldId id="320"/>
            <p14:sldId id="321"/>
            <p14:sldId id="376"/>
            <p14:sldId id="385"/>
          </p14:sldIdLst>
        </p14:section>
      </p14:sectionLst>
    </p:ex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custShow id="0"/>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inimized" horzBarState="maximized">
    <p:restoredLeft sz="15987" autoAdjust="0"/>
    <p:restoredTop sz="94660"/>
  </p:normalViewPr>
  <p:slideViewPr>
    <p:cSldViewPr snapToGrid="0">
      <p:cViewPr varScale="1">
        <p:scale>
          <a:sx n="128" d="100"/>
          <a:sy n="128" d="100"/>
        </p:scale>
        <p:origin x="570" y="12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EBCCE5DE-0CD6-48D0-9292-A82DA454B0FA}" type="datetimeFigureOut">
              <a:rPr lang="en-US" smtClean="0"/>
              <a:t>8/28/2017</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47EAA554-FD7A-4013-A79F-007F67B1A054}" type="slidenum">
              <a:rPr lang="en-US" smtClean="0"/>
              <a:t>‹#›</a:t>
            </a:fld>
            <a:endParaRPr lang="en-US"/>
          </a:p>
        </p:txBody>
      </p:sp>
    </p:spTree>
    <p:extLst>
      <p:ext uri="{BB962C8B-B14F-4D97-AF65-F5344CB8AC3E}">
        <p14:creationId xmlns:p14="http://schemas.microsoft.com/office/powerpoint/2010/main" val="28512068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AD1518B-BE9D-4435-9502-DE5840F6BE87}" type="datetimeFigureOut">
              <a:rPr lang="en-US" smtClean="0"/>
              <a:t>8/28/2017</a:t>
            </a:fld>
            <a:endParaRPr lang="en-US"/>
          </a:p>
        </p:txBody>
      </p:sp>
      <p:sp>
        <p:nvSpPr>
          <p:cNvPr id="4" name="Slide Image Placeholder 3"/>
          <p:cNvSpPr>
            <a:spLocks noGrp="1" noRot="1" noChangeAspect="1"/>
          </p:cNvSpPr>
          <p:nvPr>
            <p:ph type="sldImg" idx="2"/>
          </p:nvPr>
        </p:nvSpPr>
        <p:spPr>
          <a:xfrm>
            <a:off x="406400" y="696913"/>
            <a:ext cx="61976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6C398619-342F-4EF9-AA2A-68EACCD0D3B7}" type="slidenum">
              <a:rPr lang="en-US" smtClean="0"/>
              <a:t>‹#›</a:t>
            </a:fld>
            <a:endParaRPr lang="en-US"/>
          </a:p>
        </p:txBody>
      </p:sp>
    </p:spTree>
    <p:extLst>
      <p:ext uri="{BB962C8B-B14F-4D97-AF65-F5344CB8AC3E}">
        <p14:creationId xmlns:p14="http://schemas.microsoft.com/office/powerpoint/2010/main" val="4521112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1"/>
      </p:bgRef>
    </p:bg>
    <p:spTree>
      <p:nvGrpSpPr>
        <p:cNvPr id="1" name=""/>
        <p:cNvGrpSpPr/>
        <p:nvPr/>
      </p:nvGrpSpPr>
      <p:grpSpPr>
        <a:xfrm>
          <a:off x="0" y="0"/>
          <a:ext cx="0" cy="0"/>
          <a:chOff x="0" y="0"/>
          <a:chExt cx="0" cy="0"/>
        </a:xfrm>
      </p:grpSpPr>
      <p:sp>
        <p:nvSpPr>
          <p:cNvPr id="8" name="Rectangle 7"/>
          <p:cNvSpPr/>
          <p:nvPr/>
        </p:nvSpPr>
        <p:spPr>
          <a:xfrm flipH="1">
            <a:off x="3556000" y="0"/>
            <a:ext cx="8636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Straight Connector 8"/>
          <p:cNvSpPr>
            <a:spLocks noChangeShapeType="1"/>
          </p:cNvSpPr>
          <p:nvPr/>
        </p:nvSpPr>
        <p:spPr bwMode="auto">
          <a:xfrm rot="16200000">
            <a:off x="127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Title 11"/>
          <p:cNvSpPr>
            <a:spLocks noGrp="1"/>
          </p:cNvSpPr>
          <p:nvPr>
            <p:ph type="ctrTitle"/>
          </p:nvPr>
        </p:nvSpPr>
        <p:spPr>
          <a:xfrm>
            <a:off x="4489157" y="533400"/>
            <a:ext cx="6807200" cy="2868168"/>
          </a:xfrm>
        </p:spPr>
        <p:txBody>
          <a:bodyPr lIns="45720" tIns="0" rIns="45720">
            <a:noAutofit/>
          </a:bodyPr>
          <a:lstStyle>
            <a:lvl1pPr algn="r">
              <a:defRPr sz="4200" b="1"/>
            </a:lvl1pPr>
            <a:extLst/>
          </a:lstStyle>
          <a:p>
            <a:r>
              <a:rPr kumimoji="0" lang="en-US" smtClean="0"/>
              <a:t>Click to edit Master title style</a:t>
            </a:r>
            <a:endParaRPr kumimoji="0" lang="en-US"/>
          </a:p>
        </p:txBody>
      </p:sp>
      <p:sp>
        <p:nvSpPr>
          <p:cNvPr id="25" name="Subtitle 24"/>
          <p:cNvSpPr>
            <a:spLocks noGrp="1"/>
          </p:cNvSpPr>
          <p:nvPr>
            <p:ph type="subTitle" idx="1"/>
          </p:nvPr>
        </p:nvSpPr>
        <p:spPr>
          <a:xfrm>
            <a:off x="4472589" y="3539864"/>
            <a:ext cx="6819704"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31" name="Date Placeholder 30"/>
          <p:cNvSpPr>
            <a:spLocks noGrp="1"/>
          </p:cNvSpPr>
          <p:nvPr>
            <p:ph type="dt" sz="half" idx="10"/>
          </p:nvPr>
        </p:nvSpPr>
        <p:spPr>
          <a:xfrm>
            <a:off x="7828299" y="6557946"/>
            <a:ext cx="2669952" cy="226902"/>
          </a:xfrm>
        </p:spPr>
        <p:txBody>
          <a:bodyPr/>
          <a:lstStyle>
            <a:lvl1pPr>
              <a:defRPr lang="en-US" smtClean="0">
                <a:solidFill>
                  <a:srgbClr val="FFFFFF"/>
                </a:solidFill>
              </a:defRPr>
            </a:lvl1pPr>
            <a:extLst/>
          </a:lstStyle>
          <a:p>
            <a:fld id="{AF239A9A-B4B0-4B32-B8CD-2E25E95134C4}" type="datetimeFigureOut">
              <a:rPr lang="en-US" smtClean="0"/>
              <a:t>8/28/2017</a:t>
            </a:fld>
            <a:endParaRPr lang="en-US" dirty="0"/>
          </a:p>
        </p:txBody>
      </p:sp>
      <p:sp>
        <p:nvSpPr>
          <p:cNvPr id="18" name="Footer Placeholder 17"/>
          <p:cNvSpPr>
            <a:spLocks noGrp="1"/>
          </p:cNvSpPr>
          <p:nvPr>
            <p:ph type="ftr" sz="quarter" idx="11"/>
          </p:nvPr>
        </p:nvSpPr>
        <p:spPr>
          <a:xfrm>
            <a:off x="3759200" y="6557946"/>
            <a:ext cx="3903629" cy="228600"/>
          </a:xfrm>
        </p:spPr>
        <p:txBody>
          <a:bodyPr/>
          <a:lstStyle>
            <a:lvl1pPr>
              <a:defRPr lang="en-US" dirty="0">
                <a:solidFill>
                  <a:srgbClr val="FFFFFF"/>
                </a:solidFill>
              </a:defRPr>
            </a:lvl1pPr>
            <a:extLst/>
          </a:lstStyle>
          <a:p>
            <a:endParaRPr lang="en-US" dirty="0"/>
          </a:p>
        </p:txBody>
      </p:sp>
      <p:sp>
        <p:nvSpPr>
          <p:cNvPr id="29" name="Slide Number Placeholder 28"/>
          <p:cNvSpPr>
            <a:spLocks noGrp="1"/>
          </p:cNvSpPr>
          <p:nvPr>
            <p:ph type="sldNum" sz="quarter" idx="12"/>
          </p:nvPr>
        </p:nvSpPr>
        <p:spPr>
          <a:xfrm>
            <a:off x="10507845" y="6556248"/>
            <a:ext cx="784448" cy="228600"/>
          </a:xfrm>
        </p:spPr>
        <p:txBody>
          <a:bodyPr/>
          <a:lstStyle>
            <a:lvl1pPr>
              <a:defRPr lang="en-US" smtClean="0">
                <a:solidFill>
                  <a:srgbClr val="FFFFFF"/>
                </a:solidFill>
              </a:defRPr>
            </a:lvl1pPr>
            <a:extLst/>
          </a:lstStyle>
          <a:p>
            <a:fld id="{6D22F896-40B5-4ADD-8801-0D06FADFA095}"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6B61E721-B01C-4D5D-A3CA-2E5518383F10}" type="datetimeFigureOut">
              <a:rPr lang="en-US" smtClean="0"/>
              <a:t>8/28/2017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D22F896-40B5-4ADD-8801-0D06FADFA095}"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37600" y="274956"/>
            <a:ext cx="2032000" cy="5851525"/>
          </a:xfrm>
        </p:spPr>
        <p:txBody>
          <a:bodyPr vert="eaVert" ancho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274643"/>
            <a:ext cx="80264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5657088" y="6557946"/>
            <a:ext cx="2669952" cy="226902"/>
          </a:xfrm>
        </p:spPr>
        <p:txBody>
          <a:bodyPr/>
          <a:lstStyle>
            <a:extLst/>
          </a:lstStyle>
          <a:p>
            <a:fld id="{6513FEF9-69D0-4F8C-A336-59491FBEDC47}" type="datetimeFigureOut">
              <a:rPr lang="en-US" smtClean="0"/>
              <a:t>8/28/2017</a:t>
            </a:fld>
            <a:endParaRPr lang="en-US" dirty="0"/>
          </a:p>
        </p:txBody>
      </p:sp>
      <p:sp>
        <p:nvSpPr>
          <p:cNvPr id="5" name="Footer Placeholder 4"/>
          <p:cNvSpPr>
            <a:spLocks noGrp="1"/>
          </p:cNvSpPr>
          <p:nvPr>
            <p:ph type="ftr" sz="quarter" idx="11"/>
          </p:nvPr>
        </p:nvSpPr>
        <p:spPr>
          <a:xfrm>
            <a:off x="609600" y="6556248"/>
            <a:ext cx="4876800" cy="228600"/>
          </a:xfrm>
        </p:spPr>
        <p:txBody>
          <a:bodyPr/>
          <a:lstStyle>
            <a:extLst/>
          </a:lstStyle>
          <a:p>
            <a:endParaRPr lang="en-US" dirty="0"/>
          </a:p>
        </p:txBody>
      </p:sp>
      <p:sp>
        <p:nvSpPr>
          <p:cNvPr id="6" name="Slide Number Placeholder 5"/>
          <p:cNvSpPr>
            <a:spLocks noGrp="1"/>
          </p:cNvSpPr>
          <p:nvPr>
            <p:ph type="sldNum" sz="quarter" idx="12"/>
          </p:nvPr>
        </p:nvSpPr>
        <p:spPr>
          <a:xfrm>
            <a:off x="8339328" y="6553200"/>
            <a:ext cx="784448" cy="228600"/>
          </a:xfrm>
        </p:spPr>
        <p:txBody>
          <a:bodyPr/>
          <a:lstStyle>
            <a:lvl1pPr>
              <a:defRPr>
                <a:solidFill>
                  <a:schemeClr val="tx2"/>
                </a:solidFill>
              </a:defRPr>
            </a:lvl1pPr>
            <a:extLst/>
          </a:lstStyle>
          <a:p>
            <a:fld id="{6D22F896-40B5-4ADD-8801-0D06FADFA095}"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91E21DC-8981-44E6-BC8C-2BA8F673FFBB}" type="datetimeFigureOut">
              <a:rPr lang="en-US" smtClean="0"/>
              <a:t>8/28/2017</a:t>
            </a:fld>
            <a:endParaRPr lang="en-US" dirty="0"/>
          </a:p>
        </p:txBody>
      </p:sp>
      <p:sp>
        <p:nvSpPr>
          <p:cNvPr id="5" name="Footer Placeholder 4"/>
          <p:cNvSpPr>
            <a:spLocks noGrp="1"/>
          </p:cNvSpPr>
          <p:nvPr>
            <p:ph type="ftr" sz="quarter" idx="11"/>
          </p:nvPr>
        </p:nvSpPr>
        <p:spPr/>
        <p:txBody>
          <a:bodyPr/>
          <a:lstStyle>
            <a:extLst/>
          </a:lstStyle>
          <a:p>
            <a:endParaRPr lang="en-US" dirty="0"/>
          </a:p>
        </p:txBody>
      </p:sp>
      <p:sp>
        <p:nvSpPr>
          <p:cNvPr id="6" name="Slide Number Placeholder 5"/>
          <p:cNvSpPr>
            <a:spLocks noGrp="1"/>
          </p:cNvSpPr>
          <p:nvPr>
            <p:ph type="sldNum" sz="quarter" idx="12"/>
          </p:nvPr>
        </p:nvSpPr>
        <p:spPr/>
        <p:txBody>
          <a:bodyPr/>
          <a:lstStyle>
            <a:extLst/>
          </a:lstStyle>
          <a:p>
            <a:fld id="{6D22F896-40B5-4ADD-8801-0D06FADFA095}"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422400" y="2821838"/>
            <a:ext cx="8340651" cy="1362075"/>
          </a:xfrm>
        </p:spPr>
        <p:txBody>
          <a:bodyPr tIns="0" anchor="t"/>
          <a:lstStyle>
            <a:lvl1pPr algn="r">
              <a:buNone/>
              <a:defRPr sz="42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1422400" y="1905001"/>
            <a:ext cx="8340651"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a:xfrm>
            <a:off x="6298984" y="6556810"/>
            <a:ext cx="2669952" cy="226902"/>
          </a:xfrm>
        </p:spPr>
        <p:txBody>
          <a:bodyPr bIns="0" anchor="b"/>
          <a:lstStyle>
            <a:lvl1pPr>
              <a:defRPr>
                <a:solidFill>
                  <a:schemeClr val="tx2"/>
                </a:solidFill>
              </a:defRPr>
            </a:lvl1pPr>
            <a:extLst/>
          </a:lstStyle>
          <a:p>
            <a:fld id="{AEB9C5D3-0140-4E75-8D7F-C0623D06DFD7}" type="datetimeFigureOut">
              <a:rPr lang="en-US" smtClean="0"/>
              <a:t>8/28/2017</a:t>
            </a:fld>
            <a:endParaRPr lang="en-US" dirty="0"/>
          </a:p>
        </p:txBody>
      </p:sp>
      <p:sp>
        <p:nvSpPr>
          <p:cNvPr id="5" name="Footer Placeholder 4"/>
          <p:cNvSpPr>
            <a:spLocks noGrp="1"/>
          </p:cNvSpPr>
          <p:nvPr>
            <p:ph type="ftr" sz="quarter" idx="11"/>
          </p:nvPr>
        </p:nvSpPr>
        <p:spPr>
          <a:xfrm>
            <a:off x="2313811" y="6556810"/>
            <a:ext cx="3860800" cy="228600"/>
          </a:xfrm>
        </p:spPr>
        <p:txBody>
          <a:bodyPr bIns="0" anchor="b"/>
          <a:lstStyle>
            <a:lvl1pPr>
              <a:defRPr>
                <a:solidFill>
                  <a:schemeClr val="tx2"/>
                </a:solidFill>
              </a:defRPr>
            </a:lvl1pPr>
            <a:extLst/>
          </a:lstStyle>
          <a:p>
            <a:endParaRPr lang="en-US" dirty="0"/>
          </a:p>
        </p:txBody>
      </p:sp>
      <p:sp>
        <p:nvSpPr>
          <p:cNvPr id="6" name="Slide Number Placeholder 5"/>
          <p:cNvSpPr>
            <a:spLocks noGrp="1"/>
          </p:cNvSpPr>
          <p:nvPr>
            <p:ph type="sldNum" sz="quarter" idx="12"/>
          </p:nvPr>
        </p:nvSpPr>
        <p:spPr>
          <a:xfrm>
            <a:off x="8978603" y="6555112"/>
            <a:ext cx="784448" cy="228600"/>
          </a:xfrm>
        </p:spPr>
        <p:txBody>
          <a:bodyPr/>
          <a:lstStyle>
            <a:extLst/>
          </a:lstStyle>
          <a:p>
            <a:fld id="{6D22F896-40B5-4ADD-8801-0D06FADFA095}" type="slidenum">
              <a:rPr lang="en-US" smtClean="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609600"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571744" y="1600201"/>
            <a:ext cx="469392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3A5666F9-5B40-48E0-8DFD-99EF944CDD22}" type="datetimeFigureOut">
              <a:rPr lang="en-US" smtClean="0"/>
              <a:t>8/28/2017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6D22F896-40B5-4ADD-8801-0D06FADFA095}"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nchor="b"/>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9600" y="5867400"/>
            <a:ext cx="469392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5571744" y="5867400"/>
            <a:ext cx="469392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9600"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5571744" y="1711840"/>
            <a:ext cx="469392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2A698D6B-2C72-4E21-9893-A649C6E2A47D}" type="datetimeFigureOut">
              <a:rPr lang="en-US" smtClean="0"/>
              <a:t>8/28/2017</a:t>
            </a:fld>
            <a:endParaRPr lang="en-US" dirty="0"/>
          </a:p>
        </p:txBody>
      </p:sp>
      <p:sp>
        <p:nvSpPr>
          <p:cNvPr id="8" name="Footer Placeholder 7"/>
          <p:cNvSpPr>
            <a:spLocks noGrp="1"/>
          </p:cNvSpPr>
          <p:nvPr>
            <p:ph type="ftr" sz="quarter" idx="11"/>
          </p:nvPr>
        </p:nvSpPr>
        <p:spPr/>
        <p:txBody>
          <a:bodyPr/>
          <a:lstStyle>
            <a:extLst/>
          </a:lstStyle>
          <a:p>
            <a:endParaRPr lang="en-US" dirty="0"/>
          </a:p>
        </p:txBody>
      </p:sp>
      <p:sp>
        <p:nvSpPr>
          <p:cNvPr id="9" name="Slide Number Placeholder 8"/>
          <p:cNvSpPr>
            <a:spLocks noGrp="1"/>
          </p:cNvSpPr>
          <p:nvPr>
            <p:ph type="sldNum" sz="quarter" idx="12"/>
          </p:nvPr>
        </p:nvSpPr>
        <p:spPr/>
        <p:txBody>
          <a:bodyPr/>
          <a:lstStyle>
            <a:extLst/>
          </a:lstStyle>
          <a:p>
            <a:fld id="{6D22F896-40B5-4ADD-8801-0D06FADFA095}"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600" y="320040"/>
            <a:ext cx="9656064" cy="1143000"/>
          </a:xfrm>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C86811C9-A66C-49F0-970E-F7B68D9109A0}" type="datetimeFigureOut">
              <a:rPr lang="en-US" smtClean="0"/>
              <a:t>8/28/2017</a:t>
            </a:fld>
            <a:endParaRPr lang="en-US" dirty="0"/>
          </a:p>
        </p:txBody>
      </p:sp>
      <p:sp>
        <p:nvSpPr>
          <p:cNvPr id="4" name="Footer Placeholder 3"/>
          <p:cNvSpPr>
            <a:spLocks noGrp="1"/>
          </p:cNvSpPr>
          <p:nvPr>
            <p:ph type="ftr" sz="quarter" idx="11"/>
          </p:nvPr>
        </p:nvSpPr>
        <p:spPr/>
        <p:txBody>
          <a:bodyPr/>
          <a:lstStyle>
            <a:extLst/>
          </a:lstStyle>
          <a:p>
            <a:endParaRPr lang="en-US" dirty="0"/>
          </a:p>
        </p:txBody>
      </p:sp>
      <p:sp>
        <p:nvSpPr>
          <p:cNvPr id="5" name="Slide Number Placeholder 4"/>
          <p:cNvSpPr>
            <a:spLocks noGrp="1"/>
          </p:cNvSpPr>
          <p:nvPr>
            <p:ph type="sldNum" sz="quarter" idx="12"/>
          </p:nvPr>
        </p:nvSpPr>
        <p:spPr/>
        <p:txBody>
          <a:bodyPr/>
          <a:lstStyle>
            <a:extLst/>
          </a:lstStyle>
          <a:p>
            <a:fld id="{6D22F896-40B5-4ADD-8801-0D06FADFA095}"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2"/>
                </a:solidFill>
              </a:defRPr>
            </a:lvl1pPr>
            <a:extLst/>
          </a:lstStyle>
          <a:p>
            <a:fld id="{6C01AE78-96A2-4A23-B183-3B6DB4374FE7}" type="datetimeFigureOut">
              <a:rPr lang="en-US" smtClean="0"/>
              <a:t>8/28/2017</a:t>
            </a:fld>
            <a:endParaRPr lang="en-US" dirty="0"/>
          </a:p>
        </p:txBody>
      </p:sp>
      <p:sp>
        <p:nvSpPr>
          <p:cNvPr id="3" name="Footer Placeholder 2"/>
          <p:cNvSpPr>
            <a:spLocks noGrp="1"/>
          </p:cNvSpPr>
          <p:nvPr>
            <p:ph type="ftr" sz="quarter" idx="11"/>
          </p:nvPr>
        </p:nvSpPr>
        <p:spPr/>
        <p:txBody>
          <a:bodyPr/>
          <a:lstStyle>
            <a:lvl1pPr>
              <a:defRPr>
                <a:solidFill>
                  <a:schemeClr val="tx2"/>
                </a:solidFill>
              </a:defRPr>
            </a:lvl1pPr>
            <a:extLst/>
          </a:lstStyle>
          <a:p>
            <a:endParaRPr lang="en-US" dirty="0"/>
          </a:p>
        </p:txBody>
      </p:sp>
      <p:sp>
        <p:nvSpPr>
          <p:cNvPr id="4" name="Slide Number Placeholder 3"/>
          <p:cNvSpPr>
            <a:spLocks noGrp="1"/>
          </p:cNvSpPr>
          <p:nvPr>
            <p:ph type="sldNum" sz="quarter" idx="12"/>
          </p:nvPr>
        </p:nvSpPr>
        <p:spPr/>
        <p:txBody>
          <a:bodyPr/>
          <a:lstStyle>
            <a:extLst/>
          </a:lstStyle>
          <a:p>
            <a:fld id="{6D22F896-40B5-4ADD-8801-0D06FADFA095}"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7863840" cy="1173480"/>
          </a:xfrm>
        </p:spPr>
        <p:txBody>
          <a:bodyPr wrap="square" anchor="b"/>
          <a:lstStyle>
            <a:lvl1pPr algn="l">
              <a:buNone/>
              <a:defRPr lang="en-US" sz="2400" baseline="0" smtClean="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609600" y="1497416"/>
            <a:ext cx="786384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609600" y="2133600"/>
            <a:ext cx="9652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73AE0757-B101-4811-9189-10EB2F458E2D}" type="datetimeFigureOut">
              <a:rPr lang="en-US" smtClean="0"/>
              <a:t>8/28/2017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6D22F896-40B5-4ADD-8801-0D06FADFA095}"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2"/>
      </p:bgRef>
    </p:bg>
    <p:spTree>
      <p:nvGrpSpPr>
        <p:cNvPr id="1" name=""/>
        <p:cNvGrpSpPr/>
        <p:nvPr/>
      </p:nvGrpSpPr>
      <p:grpSpPr>
        <a:xfrm>
          <a:off x="0" y="0"/>
          <a:ext cx="0" cy="0"/>
          <a:chOff x="0" y="0"/>
          <a:chExt cx="0" cy="0"/>
        </a:xfrm>
      </p:grpSpPr>
      <p:sp>
        <p:nvSpPr>
          <p:cNvPr id="8" name="Rectangle 7"/>
          <p:cNvSpPr/>
          <p:nvPr/>
        </p:nvSpPr>
        <p:spPr>
          <a:xfrm rot="21240000">
            <a:off x="797292" y="1004669"/>
            <a:ext cx="5759369"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Rectangle 8"/>
          <p:cNvSpPr/>
          <p:nvPr/>
        </p:nvSpPr>
        <p:spPr>
          <a:xfrm rot="21420000">
            <a:off x="795609" y="998817"/>
            <a:ext cx="5759369"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Title 1"/>
          <p:cNvSpPr>
            <a:spLocks noGrp="1"/>
          </p:cNvSpPr>
          <p:nvPr>
            <p:ph type="title"/>
          </p:nvPr>
        </p:nvSpPr>
        <p:spPr>
          <a:xfrm>
            <a:off x="7185464" y="1143000"/>
            <a:ext cx="4572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n-US" smtClean="0"/>
              <a:t>Click to edit Master title style</a:t>
            </a:r>
            <a:endParaRPr kumimoji="0" lang="en-US" dirty="0"/>
          </a:p>
        </p:txBody>
      </p:sp>
      <p:sp>
        <p:nvSpPr>
          <p:cNvPr id="4" name="Text Placeholder 3"/>
          <p:cNvSpPr>
            <a:spLocks noGrp="1"/>
          </p:cNvSpPr>
          <p:nvPr>
            <p:ph type="body" sz="half" idx="2"/>
          </p:nvPr>
        </p:nvSpPr>
        <p:spPr>
          <a:xfrm>
            <a:off x="7185464" y="3283634"/>
            <a:ext cx="4572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n-US" smtClean="0"/>
              <a:t>Click to edit Master text styles</a:t>
            </a:r>
          </a:p>
        </p:txBody>
      </p:sp>
      <p:sp>
        <p:nvSpPr>
          <p:cNvPr id="5" name="Date Placeholder 4"/>
          <p:cNvSpPr>
            <a:spLocks noGrp="1"/>
          </p:cNvSpPr>
          <p:nvPr>
            <p:ph type="dt" sz="half" idx="10"/>
          </p:nvPr>
        </p:nvSpPr>
        <p:spPr/>
        <p:txBody>
          <a:bodyPr/>
          <a:lstStyle>
            <a:extLst/>
          </a:lstStyle>
          <a:p>
            <a:fld id="{7EBDC078-589F-40E3-816C-EE21D62B5BBA}" type="datetimeFigureOut">
              <a:rPr lang="en-US" smtClean="0"/>
              <a:t>8/28/2017</a:t>
            </a:fld>
            <a:endParaRPr lang="en-US" dirty="0"/>
          </a:p>
        </p:txBody>
      </p:sp>
      <p:sp>
        <p:nvSpPr>
          <p:cNvPr id="6" name="Footer Placeholder 5"/>
          <p:cNvSpPr>
            <a:spLocks noGrp="1"/>
          </p:cNvSpPr>
          <p:nvPr>
            <p:ph type="ftr" sz="quarter" idx="11"/>
          </p:nvPr>
        </p:nvSpPr>
        <p:spPr/>
        <p:txBody>
          <a:bodyPr/>
          <a:lstStyle>
            <a:extLst/>
          </a:lstStyle>
          <a:p>
            <a:endParaRPr lang="en-US" dirty="0"/>
          </a:p>
        </p:txBody>
      </p:sp>
      <p:sp>
        <p:nvSpPr>
          <p:cNvPr id="7" name="Slide Number Placeholder 6"/>
          <p:cNvSpPr>
            <a:spLocks noGrp="1"/>
          </p:cNvSpPr>
          <p:nvPr>
            <p:ph type="sldNum" sz="quarter" idx="12"/>
          </p:nvPr>
        </p:nvSpPr>
        <p:spPr/>
        <p:txBody>
          <a:bodyPr/>
          <a:lstStyle>
            <a:extLst/>
          </a:lstStyle>
          <a:p>
            <a:fld id="{6D22F896-40B5-4ADD-8801-0D06FADFA095}" type="slidenum">
              <a:rPr lang="en-US" smtClean="0"/>
              <a:t>‹#›</a:t>
            </a:fld>
            <a:endParaRPr lang="en-US" dirty="0"/>
          </a:p>
        </p:txBody>
      </p:sp>
      <p:sp>
        <p:nvSpPr>
          <p:cNvPr id="10" name="Picture Placeholder 9"/>
          <p:cNvSpPr>
            <a:spLocks noGrp="1"/>
          </p:cNvSpPr>
          <p:nvPr>
            <p:ph type="pic" idx="1"/>
          </p:nvPr>
        </p:nvSpPr>
        <p:spPr>
          <a:xfrm>
            <a:off x="884909" y="1041002"/>
            <a:ext cx="560832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n-US" smtClean="0"/>
              <a:t>Click icon to add picture</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flipH="1">
            <a:off x="10871200" y="0"/>
            <a:ext cx="13208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Title Placeholder 2"/>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extLst/>
          </a:lstStyle>
          <a:p>
            <a:r>
              <a:rPr kumimoji="0" lang="en-US" smtClean="0"/>
              <a:t>Click to edit Master title style</a:t>
            </a:r>
            <a:endParaRPr kumimoji="0" lang="en-US"/>
          </a:p>
        </p:txBody>
      </p:sp>
      <p:sp>
        <p:nvSpPr>
          <p:cNvPr id="31" name="Text Placeholder 30"/>
          <p:cNvSpPr>
            <a:spLocks noGrp="1"/>
          </p:cNvSpPr>
          <p:nvPr>
            <p:ph type="body" idx="1"/>
          </p:nvPr>
        </p:nvSpPr>
        <p:spPr>
          <a:xfrm>
            <a:off x="609600" y="1609416"/>
            <a:ext cx="9652000" cy="4846320"/>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7" name="Date Placeholder 26"/>
          <p:cNvSpPr>
            <a:spLocks noGrp="1"/>
          </p:cNvSpPr>
          <p:nvPr>
            <p:ph type="dt" sz="half" idx="2"/>
          </p:nvPr>
        </p:nvSpPr>
        <p:spPr>
          <a:xfrm>
            <a:off x="5661248" y="6557946"/>
            <a:ext cx="2669952" cy="226902"/>
          </a:xfrm>
          <a:prstGeom prst="rect">
            <a:avLst/>
          </a:prstGeom>
        </p:spPr>
        <p:txBody>
          <a:bodyPr vert="horz" tIns="0" bIns="0" anchor="b"/>
          <a:lstStyle>
            <a:lvl1pPr algn="l" eaLnBrk="1" latinLnBrk="0" hangingPunct="1">
              <a:defRPr kumimoji="0" sz="1000">
                <a:solidFill>
                  <a:schemeClr val="tx2"/>
                </a:solidFill>
              </a:defRPr>
            </a:lvl1pPr>
            <a:extLst/>
          </a:lstStyle>
          <a:p>
            <a:fld id="{C7004436-CA73-4D53-89B4-2A5C7347BF2F}" type="datetimeFigureOut">
              <a:rPr lang="en-US" smtClean="0"/>
              <a:t>8/28/2017</a:t>
            </a:fld>
            <a:endParaRPr lang="en-US" dirty="0"/>
          </a:p>
        </p:txBody>
      </p:sp>
      <p:sp>
        <p:nvSpPr>
          <p:cNvPr id="4" name="Footer Placeholder 3"/>
          <p:cNvSpPr>
            <a:spLocks noGrp="1"/>
          </p:cNvSpPr>
          <p:nvPr>
            <p:ph type="ftr" sz="quarter" idx="3"/>
          </p:nvPr>
        </p:nvSpPr>
        <p:spPr>
          <a:xfrm>
            <a:off x="609600" y="6557946"/>
            <a:ext cx="48768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n-US" dirty="0"/>
          </a:p>
        </p:txBody>
      </p:sp>
      <p:sp>
        <p:nvSpPr>
          <p:cNvPr id="16" name="Slide Number Placeholder 15"/>
          <p:cNvSpPr>
            <a:spLocks noGrp="1"/>
          </p:cNvSpPr>
          <p:nvPr>
            <p:ph type="sldNum" sz="quarter" idx="4"/>
          </p:nvPr>
        </p:nvSpPr>
        <p:spPr>
          <a:xfrm>
            <a:off x="8335264" y="6556248"/>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6D22F896-40B5-4ADD-8801-0D06FADFA095}"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Lst>
  <p:hf sldNum="0" hdr="0" ftr="0" dt="0"/>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hyperlink" Target="http://www.classwithlyon.com/"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Art A Day 2</a:t>
            </a:r>
            <a:endParaRPr lang="en-US" dirty="0"/>
          </a:p>
        </p:txBody>
      </p:sp>
      <p:sp>
        <p:nvSpPr>
          <p:cNvPr id="3" name="Subtitle 2"/>
          <p:cNvSpPr>
            <a:spLocks noGrp="1"/>
          </p:cNvSpPr>
          <p:nvPr>
            <p:ph type="subTitle" idx="1"/>
          </p:nvPr>
        </p:nvSpPr>
        <p:spPr/>
        <p:txBody>
          <a:bodyPr/>
          <a:lstStyle/>
          <a:p>
            <a:r>
              <a:rPr lang="en-US" dirty="0" smtClean="0"/>
              <a:t>Symbolic Graffiti art.</a:t>
            </a:r>
            <a:endParaRPr lang="en-US" dirty="0"/>
          </a:p>
        </p:txBody>
      </p:sp>
    </p:spTree>
    <p:extLst>
      <p:ext uri="{BB962C8B-B14F-4D97-AF65-F5344CB8AC3E}">
        <p14:creationId xmlns:p14="http://schemas.microsoft.com/office/powerpoint/2010/main" val="194467647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Term – Tagging, Graffiti </a:t>
            </a:r>
            <a:endParaRPr lang="en-US" dirty="0"/>
          </a:p>
        </p:txBody>
      </p:sp>
      <p:sp>
        <p:nvSpPr>
          <p:cNvPr id="3" name="Content Placeholder 2"/>
          <p:cNvSpPr>
            <a:spLocks noGrp="1"/>
          </p:cNvSpPr>
          <p:nvPr>
            <p:ph idx="1"/>
          </p:nvPr>
        </p:nvSpPr>
        <p:spPr/>
        <p:txBody>
          <a:bodyPr>
            <a:normAutofit/>
          </a:bodyPr>
          <a:lstStyle/>
          <a:p>
            <a:r>
              <a:rPr lang="en-US" sz="6600" dirty="0" smtClean="0"/>
              <a:t>Write your own definition for tagging and graffiti on your terms page</a:t>
            </a:r>
            <a:endParaRPr lang="en-US" sz="6600" dirty="0"/>
          </a:p>
        </p:txBody>
      </p:sp>
    </p:spTree>
    <p:extLst>
      <p:ext uri="{BB962C8B-B14F-4D97-AF65-F5344CB8AC3E}">
        <p14:creationId xmlns:p14="http://schemas.microsoft.com/office/powerpoint/2010/main" val="407529936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History time</a:t>
            </a:r>
            <a:endParaRPr lang="en-US" dirty="0"/>
          </a:p>
        </p:txBody>
      </p:sp>
      <p:sp>
        <p:nvSpPr>
          <p:cNvPr id="3" name="Content Placeholder 2"/>
          <p:cNvSpPr>
            <a:spLocks noGrp="1"/>
          </p:cNvSpPr>
          <p:nvPr>
            <p:ph idx="1"/>
          </p:nvPr>
        </p:nvSpPr>
        <p:spPr>
          <a:xfrm>
            <a:off x="609600" y="1609416"/>
            <a:ext cx="5562600" cy="4807713"/>
          </a:xfrm>
        </p:spPr>
        <p:txBody>
          <a:bodyPr/>
          <a:lstStyle/>
          <a:p>
            <a:r>
              <a:rPr lang="en-US" dirty="0"/>
              <a:t>The first modern graffiti writer is widely considered to be Cornbread, a high school student from Philadelphia, who in 1967 started tagging city walls to get the attention of a girl. But it was only in the 1980s that galleries began to showcase graffiti as artwork.</a:t>
            </a:r>
          </a:p>
        </p:txBody>
      </p:sp>
      <p:pic>
        <p:nvPicPr>
          <p:cNvPr id="7170" name="Picture 2" descr="0331_WildSty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95218" y="1759401"/>
            <a:ext cx="3166382" cy="46735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21984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4543" y="523998"/>
            <a:ext cx="9424059" cy="6309420"/>
          </a:xfrm>
          <a:prstGeom prst="rect">
            <a:avLst/>
          </a:prstGeom>
          <a:noFill/>
        </p:spPr>
        <p:txBody>
          <a:bodyPr wrap="square" rtlCol="0">
            <a:spAutoFit/>
          </a:bodyPr>
          <a:lstStyle/>
          <a:p>
            <a:r>
              <a:rPr lang="en-US" sz="4400" dirty="0" smtClean="0">
                <a:solidFill>
                  <a:srgbClr val="7030A0"/>
                </a:solidFill>
                <a:latin typeface="Adobe Garamond Pro Bold" panose="02020702060506020403" pitchFamily="18" charset="0"/>
              </a:rPr>
              <a:t>Letter </a:t>
            </a:r>
            <a:r>
              <a:rPr lang="en-US" sz="4400" dirty="0">
                <a:solidFill>
                  <a:srgbClr val="7030A0"/>
                </a:solidFill>
                <a:latin typeface="Adobe Garamond Pro Bold" panose="02020702060506020403" pitchFamily="18" charset="0"/>
              </a:rPr>
              <a:t>types</a:t>
            </a:r>
          </a:p>
          <a:p>
            <a:r>
              <a:rPr lang="en-US" sz="3600" dirty="0"/>
              <a:t>Not only are there different types of graffiti; there are also plenty of different </a:t>
            </a:r>
            <a:r>
              <a:rPr lang="en-US" sz="3600" dirty="0">
                <a:latin typeface="Algerian" panose="04020705040A02060702" pitchFamily="82" charset="0"/>
              </a:rPr>
              <a:t>lettering styles </a:t>
            </a:r>
            <a:r>
              <a:rPr lang="en-US" sz="3600" dirty="0"/>
              <a:t>used by graffiti writers</a:t>
            </a:r>
            <a:r>
              <a:rPr lang="en-US" sz="3600" dirty="0" smtClean="0"/>
              <a:t>.</a:t>
            </a:r>
          </a:p>
          <a:p>
            <a:r>
              <a:rPr lang="en-US" sz="3600" dirty="0" smtClean="0"/>
              <a:t> </a:t>
            </a:r>
            <a:r>
              <a:rPr lang="en-US" sz="3600" dirty="0"/>
              <a:t>Many of them were designed by graffiti writers in the beginning years of urban graffiti, in the </a:t>
            </a:r>
            <a:r>
              <a:rPr lang="en-US" sz="3600" dirty="0">
                <a:solidFill>
                  <a:srgbClr val="7030A0"/>
                </a:solidFill>
              </a:rPr>
              <a:t>1970s and 1980s</a:t>
            </a:r>
            <a:r>
              <a:rPr lang="en-US" sz="3600" dirty="0"/>
              <a:t>. They’ve been </a:t>
            </a:r>
            <a:r>
              <a:rPr lang="en-US" sz="3600" dirty="0" smtClean="0"/>
              <a:t>imitated expanded, </a:t>
            </a:r>
            <a:r>
              <a:rPr lang="en-US" sz="3600" dirty="0"/>
              <a:t>adapted and changed by graffiti artists all over the world.</a:t>
            </a:r>
          </a:p>
          <a:p>
            <a:endParaRPr lang="en-US" dirty="0">
              <a:solidFill>
                <a:schemeClr val="bg1"/>
              </a:solidFill>
            </a:endParaRPr>
          </a:p>
          <a:p>
            <a:endParaRPr lang="en-US" dirty="0">
              <a:solidFill>
                <a:schemeClr val="bg1"/>
              </a:solidFill>
            </a:endParaRPr>
          </a:p>
        </p:txBody>
      </p:sp>
    </p:spTree>
    <p:extLst>
      <p:ext uri="{BB962C8B-B14F-4D97-AF65-F5344CB8AC3E}">
        <p14:creationId xmlns:p14="http://schemas.microsoft.com/office/powerpoint/2010/main" val="19914292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bubble lett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1920" y="238991"/>
            <a:ext cx="8583180" cy="322786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502229" y="3771902"/>
            <a:ext cx="8115300" cy="2677656"/>
          </a:xfrm>
          <a:prstGeom prst="rect">
            <a:avLst/>
          </a:prstGeom>
          <a:noFill/>
        </p:spPr>
        <p:txBody>
          <a:bodyPr wrap="square" rtlCol="0">
            <a:spAutoFit/>
          </a:bodyPr>
          <a:lstStyle/>
          <a:p>
            <a:r>
              <a:rPr lang="en-US" sz="6000" dirty="0">
                <a:solidFill>
                  <a:srgbClr val="7030A0"/>
                </a:solidFill>
              </a:rPr>
              <a:t>Bubble </a:t>
            </a:r>
            <a:r>
              <a:rPr lang="en-US" sz="6000" dirty="0" smtClean="0">
                <a:solidFill>
                  <a:srgbClr val="7030A0"/>
                </a:solidFill>
              </a:rPr>
              <a:t>letters</a:t>
            </a:r>
          </a:p>
          <a:p>
            <a:r>
              <a:rPr lang="en-US" sz="3600" dirty="0" smtClean="0">
                <a:solidFill>
                  <a:srgbClr val="7030A0"/>
                </a:solidFill>
              </a:rPr>
              <a:t>The simplest form of graffiti letters. They are letters blown up like a balloon or a bubble.  </a:t>
            </a:r>
            <a:endParaRPr lang="en-US" sz="3600" dirty="0">
              <a:solidFill>
                <a:srgbClr val="7030A0"/>
              </a:solidFill>
            </a:endParaRPr>
          </a:p>
        </p:txBody>
      </p:sp>
    </p:spTree>
    <p:extLst>
      <p:ext uri="{BB962C8B-B14F-4D97-AF65-F5344CB8AC3E}">
        <p14:creationId xmlns:p14="http://schemas.microsoft.com/office/powerpoint/2010/main" val="270814204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310243" y="3149346"/>
            <a:ext cx="10357757"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defTabSz="914400" fontAlgn="base">
              <a:spcBef>
                <a:spcPct val="0"/>
              </a:spcBef>
              <a:spcAft>
                <a:spcPct val="0"/>
              </a:spcAft>
            </a:pPr>
            <a:r>
              <a:rPr lang="en-US" sz="3600" b="1" dirty="0">
                <a:solidFill>
                  <a:srgbClr val="7030A0"/>
                </a:solidFill>
                <a:latin typeface="Arial" pitchFamily="34" charset="0"/>
                <a:cs typeface="Arial" pitchFamily="34" charset="0"/>
              </a:rPr>
              <a:t>Block Letters</a:t>
            </a:r>
          </a:p>
          <a:p>
            <a:pPr lvl="0" fontAlgn="base">
              <a:spcBef>
                <a:spcPct val="0"/>
              </a:spcBef>
              <a:spcAft>
                <a:spcPct val="0"/>
              </a:spcAft>
            </a:pPr>
            <a:r>
              <a:rPr lang="en-US" sz="2800" b="1" dirty="0">
                <a:solidFill>
                  <a:srgbClr val="7030A0"/>
                </a:solidFill>
                <a:latin typeface="Arial" pitchFamily="34" charset="0"/>
                <a:cs typeface="Arial" pitchFamily="34" charset="0"/>
              </a:rPr>
              <a:t>Block letters are basically the same as bubble, but without the fat rounded appearance.</a:t>
            </a:r>
          </a:p>
          <a:p>
            <a:pPr defTabSz="914400" eaLnBrk="0" fontAlgn="base" hangingPunct="0">
              <a:spcBef>
                <a:spcPct val="0"/>
              </a:spcBef>
              <a:spcAft>
                <a:spcPct val="0"/>
              </a:spcAft>
            </a:pPr>
            <a:r>
              <a:rPr lang="en-US" sz="2800" u="sng" dirty="0">
                <a:solidFill>
                  <a:srgbClr val="7030A0"/>
                </a:solidFill>
                <a:latin typeface="Arial" pitchFamily="34" charset="0"/>
                <a:cs typeface="Arial" pitchFamily="34" charset="0"/>
              </a:rPr>
              <a:t>  </a:t>
            </a:r>
          </a:p>
          <a:p>
            <a:pPr defTabSz="914400" eaLnBrk="0" fontAlgn="base" hangingPunct="0">
              <a:spcBef>
                <a:spcPct val="0"/>
              </a:spcBef>
              <a:spcAft>
                <a:spcPct val="0"/>
              </a:spcAft>
            </a:pPr>
            <a:r>
              <a:rPr lang="en-US" sz="3600" b="1" dirty="0">
                <a:solidFill>
                  <a:srgbClr val="7030A0"/>
                </a:solidFill>
                <a:latin typeface="Arial" pitchFamily="34" charset="0"/>
                <a:cs typeface="Arial" pitchFamily="34" charset="0"/>
              </a:rPr>
              <a:t>Shadow letters </a:t>
            </a:r>
            <a:r>
              <a:rPr lang="en-US" sz="2800" b="1" dirty="0">
                <a:solidFill>
                  <a:srgbClr val="7030A0"/>
                </a:solidFill>
                <a:latin typeface="Arial" pitchFamily="34" charset="0"/>
                <a:cs typeface="Arial" pitchFamily="34" charset="0"/>
              </a:rPr>
              <a:t>are commonly found on throw-ups and in more complicated pieces. They use either block letters or bubble letters and feature a shadow behind each letter, making the lettering appear slightly 3D.</a:t>
            </a:r>
          </a:p>
        </p:txBody>
      </p:sp>
      <p:pic>
        <p:nvPicPr>
          <p:cNvPr id="4" name="Picture 2" descr="shadow letters"/>
          <p:cNvPicPr>
            <a:picLocks noChangeAspect="1" noChangeArrowheads="1"/>
          </p:cNvPicPr>
          <p:nvPr/>
        </p:nvPicPr>
        <p:blipFill rotWithShape="1">
          <a:blip r:embed="rId2">
            <a:extLst>
              <a:ext uri="{28A0092B-C50C-407E-A947-70E740481C1C}">
                <a14:useLocalDpi xmlns:a14="http://schemas.microsoft.com/office/drawing/2010/main" val="0"/>
              </a:ext>
            </a:extLst>
          </a:blip>
          <a:srcRect t="61541" r="6822"/>
          <a:stretch/>
        </p:blipFill>
        <p:spPr bwMode="auto">
          <a:xfrm>
            <a:off x="1511710" y="-1"/>
            <a:ext cx="9156290" cy="31493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87936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516628" y="4267200"/>
            <a:ext cx="9151373"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defTabSz="914400" fontAlgn="base">
              <a:spcBef>
                <a:spcPct val="0"/>
              </a:spcBef>
              <a:spcAft>
                <a:spcPct val="0"/>
              </a:spcAft>
            </a:pPr>
            <a:r>
              <a:rPr lang="en-US" sz="2400" b="1" dirty="0" err="1">
                <a:solidFill>
                  <a:srgbClr val="7030A0"/>
                </a:solidFill>
                <a:latin typeface="Arial" pitchFamily="34" charset="0"/>
                <a:cs typeface="Arial" pitchFamily="34" charset="0"/>
              </a:rPr>
              <a:t>Calligraffiti</a:t>
            </a:r>
            <a:endParaRPr lang="en-US" sz="2400" b="1" dirty="0">
              <a:solidFill>
                <a:srgbClr val="7030A0"/>
              </a:solidFill>
              <a:latin typeface="Arial" pitchFamily="34" charset="0"/>
              <a:cs typeface="Arial" pitchFamily="34" charset="0"/>
            </a:endParaRPr>
          </a:p>
          <a:p>
            <a:pPr defTabSz="914400" eaLnBrk="0" fontAlgn="base" hangingPunct="0">
              <a:spcBef>
                <a:spcPct val="0"/>
              </a:spcBef>
              <a:spcAft>
                <a:spcPct val="0"/>
              </a:spcAft>
            </a:pPr>
            <a:r>
              <a:rPr lang="en-US" sz="2400" dirty="0">
                <a:solidFill>
                  <a:srgbClr val="7030A0"/>
                </a:solidFill>
                <a:latin typeface="Arial" pitchFamily="34" charset="0"/>
                <a:cs typeface="Arial" pitchFamily="34" charset="0"/>
              </a:rPr>
              <a:t>  </a:t>
            </a:r>
            <a:endParaRPr lang="en-US" sz="2400" b="1" dirty="0">
              <a:solidFill>
                <a:srgbClr val="7030A0"/>
              </a:solidFill>
              <a:latin typeface="Arial" pitchFamily="34" charset="0"/>
              <a:cs typeface="Arial" pitchFamily="34" charset="0"/>
            </a:endParaRPr>
          </a:p>
          <a:p>
            <a:pPr defTabSz="914400" eaLnBrk="0" fontAlgn="base" hangingPunct="0">
              <a:spcBef>
                <a:spcPct val="0"/>
              </a:spcBef>
              <a:spcAft>
                <a:spcPct val="0"/>
              </a:spcAft>
            </a:pPr>
            <a:r>
              <a:rPr lang="en-US" sz="2400" dirty="0" err="1">
                <a:solidFill>
                  <a:srgbClr val="7030A0"/>
                </a:solidFill>
                <a:latin typeface="Arial" pitchFamily="34" charset="0"/>
                <a:cs typeface="Arial" pitchFamily="34" charset="0"/>
              </a:rPr>
              <a:t>Calligraffiti</a:t>
            </a:r>
            <a:r>
              <a:rPr lang="en-US" sz="2400" dirty="0">
                <a:solidFill>
                  <a:srgbClr val="7030A0"/>
                </a:solidFill>
                <a:latin typeface="Arial" pitchFamily="34" charset="0"/>
                <a:cs typeface="Arial" pitchFamily="34" charset="0"/>
              </a:rPr>
              <a:t> is a combination of calligraphy and graffiti invented by Amsterdam graffiti artist Shoe. It’s a somewhat stylized but still easy-to-read lettering style. It brings together the best parts of calligraphy and graffiti by putting beautiful and artful letters into an urban setting.</a:t>
            </a:r>
          </a:p>
        </p:txBody>
      </p:sp>
      <p:pic>
        <p:nvPicPr>
          <p:cNvPr id="3074" name="Picture 2" descr="calligraffit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4650" y="-24226838"/>
            <a:ext cx="4457700" cy="28384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http://static3.slamxhype.com/wp-content/uploads/2010/03/calligraffiti_closeup.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32325" y="228600"/>
            <a:ext cx="5905500" cy="442912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www.abc.nl/blog/wp-content/uploads/2010/03/calligraffiti-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172" y="228600"/>
            <a:ext cx="4314825"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54476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244929" y="3048001"/>
            <a:ext cx="8147957" cy="38164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defTabSz="914400" fontAlgn="base">
              <a:spcBef>
                <a:spcPct val="0"/>
              </a:spcBef>
              <a:spcAft>
                <a:spcPct val="0"/>
              </a:spcAft>
            </a:pPr>
            <a:r>
              <a:rPr lang="en-US" sz="2200" b="1" dirty="0" err="1">
                <a:solidFill>
                  <a:srgbClr val="7030A0"/>
                </a:solidFill>
                <a:latin typeface="Arial" pitchFamily="34" charset="0"/>
                <a:cs typeface="Arial" pitchFamily="34" charset="0"/>
              </a:rPr>
              <a:t>Wildstyle</a:t>
            </a:r>
            <a:endParaRPr lang="en-US" sz="2200" b="1" dirty="0">
              <a:solidFill>
                <a:srgbClr val="7030A0"/>
              </a:solidFill>
              <a:latin typeface="Arial" pitchFamily="34" charset="0"/>
              <a:cs typeface="Arial" pitchFamily="34" charset="0"/>
            </a:endParaRPr>
          </a:p>
          <a:p>
            <a:pPr defTabSz="914400" eaLnBrk="0" fontAlgn="base" hangingPunct="0">
              <a:spcBef>
                <a:spcPct val="0"/>
              </a:spcBef>
              <a:spcAft>
                <a:spcPct val="0"/>
              </a:spcAft>
            </a:pPr>
            <a:r>
              <a:rPr lang="en-US" sz="2200" dirty="0">
                <a:solidFill>
                  <a:srgbClr val="7030A0"/>
                </a:solidFill>
                <a:latin typeface="Arial" pitchFamily="34" charset="0"/>
                <a:cs typeface="Arial" pitchFamily="34" charset="0"/>
              </a:rPr>
              <a:t>  </a:t>
            </a:r>
            <a:endParaRPr lang="en-US" sz="2200" b="1" dirty="0">
              <a:solidFill>
                <a:srgbClr val="7030A0"/>
              </a:solidFill>
              <a:latin typeface="Arial" pitchFamily="34" charset="0"/>
              <a:cs typeface="Arial" pitchFamily="34" charset="0"/>
            </a:endParaRPr>
          </a:p>
          <a:p>
            <a:pPr defTabSz="914400" eaLnBrk="0" fontAlgn="base" hangingPunct="0">
              <a:spcBef>
                <a:spcPct val="0"/>
              </a:spcBef>
              <a:spcAft>
                <a:spcPct val="0"/>
              </a:spcAft>
            </a:pPr>
            <a:r>
              <a:rPr lang="en-US" sz="2200" dirty="0">
                <a:solidFill>
                  <a:srgbClr val="7030A0"/>
                </a:solidFill>
                <a:latin typeface="Arial" pitchFamily="34" charset="0"/>
                <a:cs typeface="Arial" pitchFamily="34" charset="0"/>
              </a:rPr>
              <a:t>F</a:t>
            </a:r>
            <a:r>
              <a:rPr lang="en-US" sz="2200" dirty="0" smtClean="0">
                <a:solidFill>
                  <a:srgbClr val="7030A0"/>
                </a:solidFill>
                <a:latin typeface="Arial" pitchFamily="34" charset="0"/>
                <a:cs typeface="Arial" pitchFamily="34" charset="0"/>
              </a:rPr>
              <a:t>irst </a:t>
            </a:r>
            <a:r>
              <a:rPr lang="en-US" sz="2200" dirty="0">
                <a:solidFill>
                  <a:srgbClr val="7030A0"/>
                </a:solidFill>
                <a:latin typeface="Arial" pitchFamily="34" charset="0"/>
                <a:cs typeface="Arial" pitchFamily="34" charset="0"/>
              </a:rPr>
              <a:t>thought up and practiced by Tracy 168 and Stay High 149 in New York.</a:t>
            </a:r>
          </a:p>
          <a:p>
            <a:pPr defTabSz="914400" eaLnBrk="0" fontAlgn="base" hangingPunct="0">
              <a:spcBef>
                <a:spcPct val="0"/>
              </a:spcBef>
              <a:spcAft>
                <a:spcPct val="0"/>
              </a:spcAft>
            </a:pPr>
            <a:endParaRPr lang="en-US" sz="2200" dirty="0">
              <a:solidFill>
                <a:srgbClr val="7030A0"/>
              </a:solidFill>
              <a:latin typeface="Arial" pitchFamily="34" charset="0"/>
              <a:cs typeface="Arial" pitchFamily="34" charset="0"/>
            </a:endParaRPr>
          </a:p>
          <a:p>
            <a:pPr defTabSz="914400" eaLnBrk="0" fontAlgn="base" hangingPunct="0">
              <a:spcBef>
                <a:spcPct val="0"/>
              </a:spcBef>
              <a:spcAft>
                <a:spcPct val="0"/>
              </a:spcAft>
            </a:pPr>
            <a:r>
              <a:rPr lang="en-US" sz="2200" dirty="0">
                <a:solidFill>
                  <a:srgbClr val="7030A0"/>
                </a:solidFill>
                <a:latin typeface="Arial" pitchFamily="34" charset="0"/>
                <a:cs typeface="Arial" pitchFamily="34" charset="0"/>
              </a:rPr>
              <a:t> </a:t>
            </a:r>
            <a:r>
              <a:rPr lang="en-US" sz="2200" i="1" dirty="0" err="1">
                <a:solidFill>
                  <a:srgbClr val="7030A0"/>
                </a:solidFill>
                <a:latin typeface="Arial" pitchFamily="34" charset="0"/>
                <a:cs typeface="Arial" pitchFamily="34" charset="0"/>
              </a:rPr>
              <a:t>Wildstyle</a:t>
            </a:r>
            <a:r>
              <a:rPr lang="en-US" sz="2200" dirty="0">
                <a:solidFill>
                  <a:srgbClr val="7030A0"/>
                </a:solidFill>
                <a:latin typeface="Arial" pitchFamily="34" charset="0"/>
                <a:cs typeface="Arial" pitchFamily="34" charset="0"/>
              </a:rPr>
              <a:t> graffiti is complex and often difficult to read for people who aren’t familiar with graffiti lettering. The style has taken off all over the world and has evolved as it’s been passed from continent to continent</a:t>
            </a:r>
            <a:r>
              <a:rPr lang="en-US" sz="2200" dirty="0" smtClean="0">
                <a:solidFill>
                  <a:srgbClr val="7030A0"/>
                </a:solidFill>
                <a:latin typeface="Arial" pitchFamily="34" charset="0"/>
                <a:cs typeface="Arial" pitchFamily="34" charset="0"/>
              </a:rPr>
              <a:t>.</a:t>
            </a:r>
          </a:p>
          <a:p>
            <a:pPr defTabSz="914400" eaLnBrk="0" fontAlgn="base" hangingPunct="0">
              <a:spcBef>
                <a:spcPct val="0"/>
              </a:spcBef>
              <a:spcAft>
                <a:spcPct val="0"/>
              </a:spcAft>
            </a:pPr>
            <a:endParaRPr lang="en-US" sz="2200" dirty="0">
              <a:solidFill>
                <a:srgbClr val="7030A0"/>
              </a:solidFill>
              <a:latin typeface="Arial" pitchFamily="34" charset="0"/>
              <a:cs typeface="Arial" pitchFamily="34" charset="0"/>
            </a:endParaRPr>
          </a:p>
          <a:p>
            <a:pPr defTabSz="914400" eaLnBrk="0" fontAlgn="base" hangingPunct="0">
              <a:spcBef>
                <a:spcPct val="0"/>
              </a:spcBef>
              <a:spcAft>
                <a:spcPct val="0"/>
              </a:spcAft>
            </a:pPr>
            <a:r>
              <a:rPr lang="en-US" sz="2200" dirty="0" smtClean="0">
                <a:solidFill>
                  <a:srgbClr val="7030A0"/>
                </a:solidFill>
                <a:latin typeface="Arial" pitchFamily="34" charset="0"/>
                <a:cs typeface="Arial" pitchFamily="34" charset="0"/>
              </a:rPr>
              <a:t>There is a lot of linking and over lapping of letters. </a:t>
            </a:r>
            <a:endParaRPr lang="en-US" sz="2200" dirty="0">
              <a:solidFill>
                <a:srgbClr val="7030A0"/>
              </a:solidFill>
              <a:latin typeface="Arial" pitchFamily="34" charset="0"/>
              <a:cs typeface="Arial" pitchFamily="34" charset="0"/>
            </a:endParaRPr>
          </a:p>
        </p:txBody>
      </p:sp>
      <p:pic>
        <p:nvPicPr>
          <p:cNvPr id="4" name="Picture 2" descr="wildstyle"/>
          <p:cNvPicPr>
            <a:picLocks noChangeAspect="1" noChangeArrowheads="1"/>
          </p:cNvPicPr>
          <p:nvPr/>
        </p:nvPicPr>
        <p:blipFill rotWithShape="1">
          <a:blip r:embed="rId2">
            <a:extLst>
              <a:ext uri="{28A0092B-C50C-407E-A947-70E740481C1C}">
                <a14:useLocalDpi xmlns:a14="http://schemas.microsoft.com/office/drawing/2010/main" val="0"/>
              </a:ext>
            </a:extLst>
          </a:blip>
          <a:srcRect l="4820" t="5092" r="2873" b="68914"/>
          <a:stretch/>
        </p:blipFill>
        <p:spPr bwMode="auto">
          <a:xfrm>
            <a:off x="1524000" y="0"/>
            <a:ext cx="9144000" cy="308110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www.hobbsgallery.com/artist/tracy168/images/Tracy168_trainSHA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6794" y="4167498"/>
            <a:ext cx="3322411" cy="2690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806147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536-STAFF\DO$\ep015740\My Documents\My Pictures\Graffiti\learn-graffiti-alphabet-sketch2.jpg"/>
          <p:cNvPicPr>
            <a:picLocks noChangeAspect="1" noChangeArrowheads="1"/>
          </p:cNvPicPr>
          <p:nvPr/>
        </p:nvPicPr>
        <p:blipFill>
          <a:blip r:embed="rId2" cstate="print"/>
          <a:srcRect/>
          <a:stretch>
            <a:fillRect/>
          </a:stretch>
        </p:blipFill>
        <p:spPr bwMode="auto">
          <a:xfrm>
            <a:off x="1320800" y="685800"/>
            <a:ext cx="9753600" cy="5614416"/>
          </a:xfrm>
          <a:prstGeom prst="rect">
            <a:avLst/>
          </a:prstGeom>
          <a:noFill/>
        </p:spPr>
      </p:pic>
    </p:spTree>
    <p:extLst>
      <p:ext uri="{BB962C8B-B14F-4D97-AF65-F5344CB8AC3E}">
        <p14:creationId xmlns:p14="http://schemas.microsoft.com/office/powerpoint/2010/main" val="40447954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536-STAFF\DO$\ep015740\My Documents\My Pictures\Graffiti\colorfull-graffiti-alphabet-on-book.jpg"/>
          <p:cNvPicPr>
            <a:picLocks noChangeAspect="1" noChangeArrowheads="1"/>
          </p:cNvPicPr>
          <p:nvPr/>
        </p:nvPicPr>
        <p:blipFill>
          <a:blip r:embed="rId2" cstate="print"/>
          <a:srcRect/>
          <a:stretch>
            <a:fillRect/>
          </a:stretch>
        </p:blipFill>
        <p:spPr bwMode="auto">
          <a:xfrm>
            <a:off x="914400" y="533400"/>
            <a:ext cx="10058400" cy="5846445"/>
          </a:xfrm>
          <a:prstGeom prst="rect">
            <a:avLst/>
          </a:prstGeom>
          <a:noFill/>
        </p:spPr>
      </p:pic>
    </p:spTree>
    <p:extLst>
      <p:ext uri="{BB962C8B-B14F-4D97-AF65-F5344CB8AC3E}">
        <p14:creationId xmlns:p14="http://schemas.microsoft.com/office/powerpoint/2010/main" val="41152505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536-STAFF\DO$\ep015740\My Documents\My Pictures\Graffiti\SLide SHow\graffiti-writing6.jpg"/>
          <p:cNvPicPr>
            <a:picLocks noChangeAspect="1" noChangeArrowheads="1"/>
          </p:cNvPicPr>
          <p:nvPr/>
        </p:nvPicPr>
        <p:blipFill>
          <a:blip r:embed="rId2" cstate="print"/>
          <a:srcRect/>
          <a:stretch>
            <a:fillRect/>
          </a:stretch>
        </p:blipFill>
        <p:spPr bwMode="auto">
          <a:xfrm>
            <a:off x="2641600" y="762000"/>
            <a:ext cx="6807200" cy="5615102"/>
          </a:xfrm>
          <a:prstGeom prst="rect">
            <a:avLst/>
          </a:prstGeom>
          <a:noFill/>
        </p:spPr>
      </p:pic>
    </p:spTree>
    <p:extLst>
      <p:ext uri="{BB962C8B-B14F-4D97-AF65-F5344CB8AC3E}">
        <p14:creationId xmlns:p14="http://schemas.microsoft.com/office/powerpoint/2010/main" val="404452021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Bell Work/Starter </a:t>
            </a:r>
            <a:r>
              <a:rPr lang="en-US" sz="4800" dirty="0" smtClean="0"/>
              <a:t>8.28.2017</a:t>
            </a:r>
            <a:endParaRPr lang="en-US" sz="4800" dirty="0"/>
          </a:p>
        </p:txBody>
      </p:sp>
      <p:sp>
        <p:nvSpPr>
          <p:cNvPr id="3" name="Content Placeholder 2"/>
          <p:cNvSpPr>
            <a:spLocks noGrp="1"/>
          </p:cNvSpPr>
          <p:nvPr>
            <p:ph idx="1"/>
          </p:nvPr>
        </p:nvSpPr>
        <p:spPr>
          <a:xfrm>
            <a:off x="680321" y="2026920"/>
            <a:ext cx="9613861" cy="4495800"/>
          </a:xfrm>
        </p:spPr>
        <p:txBody>
          <a:bodyPr>
            <a:normAutofit/>
          </a:bodyPr>
          <a:lstStyle/>
          <a:p>
            <a:pPr marL="0" indent="0">
              <a:buNone/>
            </a:pPr>
            <a:r>
              <a:rPr lang="en-US" sz="2800" i="1" dirty="0" smtClean="0"/>
              <a:t>Please do this on the next available page in your sketchbook(page 4). </a:t>
            </a:r>
          </a:p>
          <a:p>
            <a:pPr marL="457200" indent="-457200">
              <a:buAutoNum type="arabicPeriod"/>
            </a:pPr>
            <a:r>
              <a:rPr lang="en-US" sz="2800" dirty="0" smtClean="0"/>
              <a:t>Do </a:t>
            </a:r>
            <a:r>
              <a:rPr lang="en-US" sz="2800" dirty="0" smtClean="0"/>
              <a:t>you have your disclosure statement to turn in today?</a:t>
            </a:r>
          </a:p>
          <a:p>
            <a:pPr marL="704088" lvl="1" indent="-457200">
              <a:buAutoNum type="arabicPeriod"/>
            </a:pPr>
            <a:r>
              <a:rPr lang="en-US" sz="2500" dirty="0" smtClean="0"/>
              <a:t>If not what can you do to make sure you get it next time.</a:t>
            </a:r>
          </a:p>
          <a:p>
            <a:pPr marL="704088" lvl="1" indent="-457200">
              <a:buAutoNum type="arabicPeriod"/>
            </a:pPr>
            <a:r>
              <a:rPr lang="en-US" sz="2500" dirty="0" smtClean="0"/>
              <a:t>If yes turn in now.</a:t>
            </a:r>
          </a:p>
          <a:p>
            <a:pPr marL="457200" indent="-457200">
              <a:buAutoNum type="arabicPeriod"/>
            </a:pPr>
            <a:r>
              <a:rPr lang="en-US" sz="2800" dirty="0" smtClean="0"/>
              <a:t>What is the difference between Graffiti art &amp; tagging?</a:t>
            </a:r>
          </a:p>
          <a:p>
            <a:pPr marL="457200" indent="-457200">
              <a:buAutoNum type="arabicPeriod"/>
            </a:pPr>
            <a:r>
              <a:rPr lang="en-US" sz="2800" dirty="0" smtClean="0"/>
              <a:t>Write a word(school appropriate) in a creative way that symbolizes you. </a:t>
            </a:r>
            <a:endParaRPr lang="en-US" sz="2800" dirty="0" smtClean="0"/>
          </a:p>
        </p:txBody>
      </p:sp>
    </p:spTree>
    <p:extLst>
      <p:ext uri="{BB962C8B-B14F-4D97-AF65-F5344CB8AC3E}">
        <p14:creationId xmlns:p14="http://schemas.microsoft.com/office/powerpoint/2010/main" val="20030153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536-STAFF\DO$\ep015740\My Documents\My Pictures\Graffiti\19_5_featured_orig.jpg"/>
          <p:cNvPicPr>
            <a:picLocks noChangeAspect="1" noChangeArrowheads="1"/>
          </p:cNvPicPr>
          <p:nvPr/>
        </p:nvPicPr>
        <p:blipFill>
          <a:blip r:embed="rId2" cstate="print"/>
          <a:srcRect/>
          <a:stretch>
            <a:fillRect/>
          </a:stretch>
        </p:blipFill>
        <p:spPr bwMode="auto">
          <a:xfrm>
            <a:off x="711201" y="990600"/>
            <a:ext cx="10555956" cy="4572000"/>
          </a:xfrm>
          <a:prstGeom prst="rect">
            <a:avLst/>
          </a:prstGeom>
          <a:noFill/>
        </p:spPr>
      </p:pic>
    </p:spTree>
    <p:extLst>
      <p:ext uri="{BB962C8B-B14F-4D97-AF65-F5344CB8AC3E}">
        <p14:creationId xmlns:p14="http://schemas.microsoft.com/office/powerpoint/2010/main" val="411876378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536-STAFF\DO$\ep015740\My Documents\My Pictures\Graffiti\19graffiti600.jpg"/>
          <p:cNvPicPr>
            <a:picLocks noChangeAspect="1" noChangeArrowheads="1"/>
          </p:cNvPicPr>
          <p:nvPr/>
        </p:nvPicPr>
        <p:blipFill>
          <a:blip r:embed="rId2" cstate="print"/>
          <a:srcRect/>
          <a:stretch>
            <a:fillRect/>
          </a:stretch>
        </p:blipFill>
        <p:spPr bwMode="auto">
          <a:xfrm>
            <a:off x="609600" y="1143000"/>
            <a:ext cx="10566400" cy="3962400"/>
          </a:xfrm>
          <a:prstGeom prst="rect">
            <a:avLst/>
          </a:prstGeom>
          <a:noFill/>
        </p:spPr>
      </p:pic>
    </p:spTree>
    <p:extLst>
      <p:ext uri="{BB962C8B-B14F-4D97-AF65-F5344CB8AC3E}">
        <p14:creationId xmlns:p14="http://schemas.microsoft.com/office/powerpoint/2010/main" val="28972450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536-STAFF\DO$\ep015740\My Documents\My Pictures\Graffiti\2495010538_5491d064e5.jpg"/>
          <p:cNvPicPr>
            <a:picLocks noChangeAspect="1" noChangeArrowheads="1"/>
          </p:cNvPicPr>
          <p:nvPr/>
        </p:nvPicPr>
        <p:blipFill>
          <a:blip r:embed="rId2" cstate="print"/>
          <a:srcRect/>
          <a:stretch>
            <a:fillRect/>
          </a:stretch>
        </p:blipFill>
        <p:spPr bwMode="auto">
          <a:xfrm>
            <a:off x="1117600" y="685800"/>
            <a:ext cx="9652000" cy="5429250"/>
          </a:xfrm>
          <a:prstGeom prst="rect">
            <a:avLst/>
          </a:prstGeom>
          <a:noFill/>
        </p:spPr>
      </p:pic>
    </p:spTree>
    <p:extLst>
      <p:ext uri="{BB962C8B-B14F-4D97-AF65-F5344CB8AC3E}">
        <p14:creationId xmlns:p14="http://schemas.microsoft.com/office/powerpoint/2010/main" val="258292770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536-STAFF\DO$\ep015740\My Documents\My Pictures\Graffiti\cartoon_graffiti-lettrage.jpg"/>
          <p:cNvPicPr>
            <a:picLocks noChangeAspect="1" noChangeArrowheads="1"/>
          </p:cNvPicPr>
          <p:nvPr/>
        </p:nvPicPr>
        <p:blipFill>
          <a:blip r:embed="rId2" cstate="print"/>
          <a:srcRect/>
          <a:stretch>
            <a:fillRect/>
          </a:stretch>
        </p:blipFill>
        <p:spPr bwMode="auto">
          <a:xfrm>
            <a:off x="711200" y="914400"/>
            <a:ext cx="10313096" cy="4343400"/>
          </a:xfrm>
          <a:prstGeom prst="rect">
            <a:avLst/>
          </a:prstGeom>
          <a:noFill/>
        </p:spPr>
      </p:pic>
    </p:spTree>
    <p:extLst>
      <p:ext uri="{BB962C8B-B14F-4D97-AF65-F5344CB8AC3E}">
        <p14:creationId xmlns:p14="http://schemas.microsoft.com/office/powerpoint/2010/main" val="34890153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536-STAFF\DO$\ep015740\My Documents\My Pictures\Graffiti\enews_Jesse_Edwards_-_Graffiti-cropped1.jpg"/>
          <p:cNvPicPr>
            <a:picLocks noChangeAspect="1" noChangeArrowheads="1"/>
          </p:cNvPicPr>
          <p:nvPr/>
        </p:nvPicPr>
        <p:blipFill>
          <a:blip r:embed="rId2" cstate="print"/>
          <a:srcRect/>
          <a:stretch>
            <a:fillRect/>
          </a:stretch>
        </p:blipFill>
        <p:spPr bwMode="auto">
          <a:xfrm>
            <a:off x="812800" y="609600"/>
            <a:ext cx="10748211" cy="5105400"/>
          </a:xfrm>
          <a:prstGeom prst="rect">
            <a:avLst/>
          </a:prstGeom>
          <a:noFill/>
        </p:spPr>
      </p:pic>
    </p:spTree>
    <p:extLst>
      <p:ext uri="{BB962C8B-B14F-4D97-AF65-F5344CB8AC3E}">
        <p14:creationId xmlns:p14="http://schemas.microsoft.com/office/powerpoint/2010/main" val="42055726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536-STAFF\DO$\ep015740\My Documents\My Pictures\Graffiti\Estoria_Street_Tunnel_graffiti_10.jpg"/>
          <p:cNvPicPr>
            <a:picLocks noChangeAspect="1" noChangeArrowheads="1"/>
          </p:cNvPicPr>
          <p:nvPr/>
        </p:nvPicPr>
        <p:blipFill>
          <a:blip r:embed="rId2" cstate="print"/>
          <a:srcRect/>
          <a:stretch>
            <a:fillRect/>
          </a:stretch>
        </p:blipFill>
        <p:spPr bwMode="auto">
          <a:xfrm>
            <a:off x="508000" y="914400"/>
            <a:ext cx="12114131" cy="4724400"/>
          </a:xfrm>
          <a:prstGeom prst="rect">
            <a:avLst/>
          </a:prstGeom>
          <a:noFill/>
        </p:spPr>
      </p:pic>
    </p:spTree>
    <p:extLst>
      <p:ext uri="{BB962C8B-B14F-4D97-AF65-F5344CB8AC3E}">
        <p14:creationId xmlns:p14="http://schemas.microsoft.com/office/powerpoint/2010/main" val="3716757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536-STAFF\DO$\ep015740\My Documents\My Pictures\Graffiti\font-graffiti_(1).jpg"/>
          <p:cNvPicPr>
            <a:picLocks noChangeAspect="1" noChangeArrowheads="1"/>
          </p:cNvPicPr>
          <p:nvPr/>
        </p:nvPicPr>
        <p:blipFill>
          <a:blip r:embed="rId2" cstate="print"/>
          <a:srcRect/>
          <a:stretch>
            <a:fillRect/>
          </a:stretch>
        </p:blipFill>
        <p:spPr bwMode="auto">
          <a:xfrm>
            <a:off x="1015999" y="685800"/>
            <a:ext cx="9597639" cy="4876800"/>
          </a:xfrm>
          <a:prstGeom prst="rect">
            <a:avLst/>
          </a:prstGeom>
          <a:noFill/>
        </p:spPr>
      </p:pic>
    </p:spTree>
    <p:extLst>
      <p:ext uri="{BB962C8B-B14F-4D97-AF65-F5344CB8AC3E}">
        <p14:creationId xmlns:p14="http://schemas.microsoft.com/office/powerpoint/2010/main" val="206596061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536-STAFF\DO$\ep015740\My Documents\My Pictures\Graffiti\gal_graffiti_q3a.jpg"/>
          <p:cNvPicPr>
            <a:picLocks noChangeAspect="1" noChangeArrowheads="1"/>
          </p:cNvPicPr>
          <p:nvPr/>
        </p:nvPicPr>
        <p:blipFill>
          <a:blip r:embed="rId2" cstate="print"/>
          <a:srcRect/>
          <a:stretch>
            <a:fillRect/>
          </a:stretch>
        </p:blipFill>
        <p:spPr bwMode="auto">
          <a:xfrm>
            <a:off x="609600" y="838200"/>
            <a:ext cx="11006667" cy="3962400"/>
          </a:xfrm>
          <a:prstGeom prst="rect">
            <a:avLst/>
          </a:prstGeom>
          <a:noFill/>
        </p:spPr>
      </p:pic>
    </p:spTree>
    <p:extLst>
      <p:ext uri="{BB962C8B-B14F-4D97-AF65-F5344CB8AC3E}">
        <p14:creationId xmlns:p14="http://schemas.microsoft.com/office/powerpoint/2010/main" val="27210208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536-STAFF\DO$\ep015740\My Documents\My Pictures\Graffiti\graffiti-738891.jpg"/>
          <p:cNvPicPr>
            <a:picLocks noChangeAspect="1" noChangeArrowheads="1"/>
          </p:cNvPicPr>
          <p:nvPr/>
        </p:nvPicPr>
        <p:blipFill>
          <a:blip r:embed="rId2" cstate="print"/>
          <a:srcRect/>
          <a:stretch>
            <a:fillRect/>
          </a:stretch>
        </p:blipFill>
        <p:spPr bwMode="auto">
          <a:xfrm>
            <a:off x="1320800" y="990600"/>
            <a:ext cx="9516533" cy="5353050"/>
          </a:xfrm>
          <a:prstGeom prst="rect">
            <a:avLst/>
          </a:prstGeom>
          <a:noFill/>
        </p:spPr>
      </p:pic>
    </p:spTree>
    <p:extLst>
      <p:ext uri="{BB962C8B-B14F-4D97-AF65-F5344CB8AC3E}">
        <p14:creationId xmlns:p14="http://schemas.microsoft.com/office/powerpoint/2010/main" val="11552456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536-STAFF\DO$\ep015740\My Documents\My Pictures\Graffiti\graffiti.jpg"/>
          <p:cNvPicPr>
            <a:picLocks noChangeAspect="1" noChangeArrowheads="1"/>
          </p:cNvPicPr>
          <p:nvPr/>
        </p:nvPicPr>
        <p:blipFill>
          <a:blip r:embed="rId2" cstate="print"/>
          <a:srcRect/>
          <a:stretch>
            <a:fillRect/>
          </a:stretch>
        </p:blipFill>
        <p:spPr bwMode="auto">
          <a:xfrm>
            <a:off x="1016000" y="685800"/>
            <a:ext cx="9906000" cy="4953000"/>
          </a:xfrm>
          <a:prstGeom prst="rect">
            <a:avLst/>
          </a:prstGeom>
          <a:noFill/>
        </p:spPr>
      </p:pic>
    </p:spTree>
    <p:extLst>
      <p:ext uri="{BB962C8B-B14F-4D97-AF65-F5344CB8AC3E}">
        <p14:creationId xmlns:p14="http://schemas.microsoft.com/office/powerpoint/2010/main" val="5032232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 8.28.2017 </a:t>
            </a:r>
            <a:endParaRPr lang="en-US" dirty="0"/>
          </a:p>
        </p:txBody>
      </p:sp>
      <p:sp>
        <p:nvSpPr>
          <p:cNvPr id="3" name="Content Placeholder 2"/>
          <p:cNvSpPr>
            <a:spLocks noGrp="1"/>
          </p:cNvSpPr>
          <p:nvPr>
            <p:ph idx="1"/>
          </p:nvPr>
        </p:nvSpPr>
        <p:spPr/>
        <p:txBody>
          <a:bodyPr/>
          <a:lstStyle/>
          <a:p>
            <a:r>
              <a:rPr lang="en-US" dirty="0" smtClean="0"/>
              <a:t>Go over what is the difference between graffiti art and tagging.  </a:t>
            </a:r>
          </a:p>
          <a:p>
            <a:r>
              <a:rPr lang="en-US" dirty="0" smtClean="0"/>
              <a:t>Go over as a group how to turn block letters into graffiti letters.</a:t>
            </a:r>
          </a:p>
          <a:p>
            <a:r>
              <a:rPr lang="en-US" dirty="0" smtClean="0"/>
              <a:t>Pick a word that represents you to go along with the symbols you created last class to be your graffiti letters </a:t>
            </a:r>
            <a:endParaRPr lang="en-US" dirty="0" smtClean="0"/>
          </a:p>
          <a:p>
            <a:r>
              <a:rPr lang="en-US" dirty="0" smtClean="0"/>
              <a:t>Exit </a:t>
            </a:r>
            <a:r>
              <a:rPr lang="en-US" dirty="0" smtClean="0"/>
              <a:t>pass</a:t>
            </a:r>
          </a:p>
        </p:txBody>
      </p:sp>
    </p:spTree>
    <p:extLst>
      <p:ext uri="{BB962C8B-B14F-4D97-AF65-F5344CB8AC3E}">
        <p14:creationId xmlns:p14="http://schemas.microsoft.com/office/powerpoint/2010/main" val="6701397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536-STAFF\DO$\ep015740\My Documents\My Pictures\Graffiti\graffiti_alphabet_pictures.jpg"/>
          <p:cNvPicPr>
            <a:picLocks noChangeAspect="1" noChangeArrowheads="1"/>
          </p:cNvPicPr>
          <p:nvPr/>
        </p:nvPicPr>
        <p:blipFill>
          <a:blip r:embed="rId2" cstate="print"/>
          <a:srcRect/>
          <a:stretch>
            <a:fillRect/>
          </a:stretch>
        </p:blipFill>
        <p:spPr bwMode="auto">
          <a:xfrm>
            <a:off x="1727200" y="914400"/>
            <a:ext cx="8534400" cy="4800600"/>
          </a:xfrm>
          <a:prstGeom prst="rect">
            <a:avLst/>
          </a:prstGeom>
          <a:noFill/>
        </p:spPr>
      </p:pic>
    </p:spTree>
    <p:extLst>
      <p:ext uri="{BB962C8B-B14F-4D97-AF65-F5344CB8AC3E}">
        <p14:creationId xmlns:p14="http://schemas.microsoft.com/office/powerpoint/2010/main" val="236516193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536-STAFF\DO$\ep015740\My Documents\My Pictures\Graffiti\Graffiti_piece_cropped.jpg"/>
          <p:cNvPicPr>
            <a:picLocks noChangeAspect="1" noChangeArrowheads="1"/>
          </p:cNvPicPr>
          <p:nvPr/>
        </p:nvPicPr>
        <p:blipFill>
          <a:blip r:embed="rId2" cstate="print"/>
          <a:srcRect/>
          <a:stretch>
            <a:fillRect/>
          </a:stretch>
        </p:blipFill>
        <p:spPr bwMode="auto">
          <a:xfrm>
            <a:off x="1219200" y="1524001"/>
            <a:ext cx="10160000" cy="3495675"/>
          </a:xfrm>
          <a:prstGeom prst="rect">
            <a:avLst/>
          </a:prstGeom>
          <a:noFill/>
        </p:spPr>
      </p:pic>
    </p:spTree>
    <p:extLst>
      <p:ext uri="{BB962C8B-B14F-4D97-AF65-F5344CB8AC3E}">
        <p14:creationId xmlns:p14="http://schemas.microsoft.com/office/powerpoint/2010/main" val="22425749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536-STAFF\DO$\ep015740\My Documents\My Pictures\Graffiti\graffiti_regenerative_kaso_senso_tdk-723345.jpg"/>
          <p:cNvPicPr>
            <a:picLocks noChangeAspect="1" noChangeArrowheads="1"/>
          </p:cNvPicPr>
          <p:nvPr/>
        </p:nvPicPr>
        <p:blipFill>
          <a:blip r:embed="rId2" cstate="print"/>
          <a:srcRect/>
          <a:stretch>
            <a:fillRect/>
          </a:stretch>
        </p:blipFill>
        <p:spPr bwMode="auto">
          <a:xfrm>
            <a:off x="1016001" y="533401"/>
            <a:ext cx="10261601" cy="5772151"/>
          </a:xfrm>
          <a:prstGeom prst="rect">
            <a:avLst/>
          </a:prstGeom>
          <a:noFill/>
        </p:spPr>
      </p:pic>
    </p:spTree>
    <p:extLst>
      <p:ext uri="{BB962C8B-B14F-4D97-AF65-F5344CB8AC3E}">
        <p14:creationId xmlns:p14="http://schemas.microsoft.com/office/powerpoint/2010/main" val="387518936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descr="\\536-STAFF\DO$\ep015740\My Documents\My Pictures\Graffiti\Graffiti-alphabet-full-color-and-orange-graffiti-sketches-5.jpg"/>
          <p:cNvPicPr>
            <a:picLocks noChangeAspect="1" noChangeArrowheads="1"/>
          </p:cNvPicPr>
          <p:nvPr/>
        </p:nvPicPr>
        <p:blipFill>
          <a:blip r:embed="rId2" cstate="print"/>
          <a:srcRect/>
          <a:stretch>
            <a:fillRect/>
          </a:stretch>
        </p:blipFill>
        <p:spPr bwMode="auto">
          <a:xfrm>
            <a:off x="1016000" y="838200"/>
            <a:ext cx="9753600" cy="5486400"/>
          </a:xfrm>
          <a:prstGeom prst="rect">
            <a:avLst/>
          </a:prstGeom>
          <a:noFill/>
        </p:spPr>
      </p:pic>
    </p:spTree>
    <p:extLst>
      <p:ext uri="{BB962C8B-B14F-4D97-AF65-F5344CB8AC3E}">
        <p14:creationId xmlns:p14="http://schemas.microsoft.com/office/powerpoint/2010/main" val="375088351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536-STAFF\DO$\ep015740\My Documents\My Pictures\Graffiti\Graffiti-Blue.jpg"/>
          <p:cNvPicPr>
            <a:picLocks noChangeAspect="1" noChangeArrowheads="1"/>
          </p:cNvPicPr>
          <p:nvPr/>
        </p:nvPicPr>
        <p:blipFill>
          <a:blip r:embed="rId2" cstate="print"/>
          <a:srcRect/>
          <a:stretch>
            <a:fillRect/>
          </a:stretch>
        </p:blipFill>
        <p:spPr bwMode="auto">
          <a:xfrm>
            <a:off x="1219200" y="762001"/>
            <a:ext cx="10210800" cy="4786313"/>
          </a:xfrm>
          <a:prstGeom prst="rect">
            <a:avLst/>
          </a:prstGeom>
          <a:noFill/>
        </p:spPr>
      </p:pic>
    </p:spTree>
    <p:extLst>
      <p:ext uri="{BB962C8B-B14F-4D97-AF65-F5344CB8AC3E}">
        <p14:creationId xmlns:p14="http://schemas.microsoft.com/office/powerpoint/2010/main" val="406789940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536-STAFF\DO$\ep015740\My Documents\My Pictures\Graffiti\grafittiaethseth.jpg"/>
          <p:cNvPicPr>
            <a:picLocks noChangeAspect="1" noChangeArrowheads="1"/>
          </p:cNvPicPr>
          <p:nvPr/>
        </p:nvPicPr>
        <p:blipFill>
          <a:blip r:embed="rId2" cstate="print"/>
          <a:srcRect/>
          <a:stretch>
            <a:fillRect/>
          </a:stretch>
        </p:blipFill>
        <p:spPr bwMode="auto">
          <a:xfrm>
            <a:off x="1117600" y="762000"/>
            <a:ext cx="9347200" cy="5257800"/>
          </a:xfrm>
          <a:prstGeom prst="rect">
            <a:avLst/>
          </a:prstGeom>
          <a:noFill/>
        </p:spPr>
      </p:pic>
    </p:spTree>
    <p:extLst>
      <p:ext uri="{BB962C8B-B14F-4D97-AF65-F5344CB8AC3E}">
        <p14:creationId xmlns:p14="http://schemas.microsoft.com/office/powerpoint/2010/main" val="3779091563"/>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536-STAFF\DO$\ep015740\My Documents\My Pictures\Graffiti\Learn_to_draw_graffiti_letters2.jpg"/>
          <p:cNvPicPr>
            <a:picLocks noChangeAspect="1" noChangeArrowheads="1"/>
          </p:cNvPicPr>
          <p:nvPr/>
        </p:nvPicPr>
        <p:blipFill>
          <a:blip r:embed="rId2" cstate="print"/>
          <a:srcRect/>
          <a:stretch>
            <a:fillRect/>
          </a:stretch>
        </p:blipFill>
        <p:spPr bwMode="auto">
          <a:xfrm>
            <a:off x="609600" y="381000"/>
            <a:ext cx="10566400" cy="5943600"/>
          </a:xfrm>
          <a:prstGeom prst="rect">
            <a:avLst/>
          </a:prstGeom>
          <a:noFill/>
        </p:spPr>
      </p:pic>
    </p:spTree>
    <p:extLst>
      <p:ext uri="{BB962C8B-B14F-4D97-AF65-F5344CB8AC3E}">
        <p14:creationId xmlns:p14="http://schemas.microsoft.com/office/powerpoint/2010/main" val="9637801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536-STAFF\DO$\ep015740\My Documents\My Pictures\Graffiti\rweagqarg.bmp"/>
          <p:cNvPicPr>
            <a:picLocks noChangeAspect="1" noChangeArrowheads="1"/>
          </p:cNvPicPr>
          <p:nvPr/>
        </p:nvPicPr>
        <p:blipFill>
          <a:blip r:embed="rId2" cstate="print"/>
          <a:srcRect/>
          <a:stretch>
            <a:fillRect/>
          </a:stretch>
        </p:blipFill>
        <p:spPr bwMode="auto">
          <a:xfrm>
            <a:off x="812800" y="838200"/>
            <a:ext cx="10566400" cy="4953000"/>
          </a:xfrm>
          <a:prstGeom prst="rect">
            <a:avLst/>
          </a:prstGeom>
          <a:noFill/>
        </p:spPr>
      </p:pic>
    </p:spTree>
    <p:extLst>
      <p:ext uri="{BB962C8B-B14F-4D97-AF65-F5344CB8AC3E}">
        <p14:creationId xmlns:p14="http://schemas.microsoft.com/office/powerpoint/2010/main" val="312017011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536-STAFF\DO$\ep015740\My Documents\My Pictures\Graffiti\tribal-3d-graffiti.jpg"/>
          <p:cNvPicPr>
            <a:picLocks noChangeAspect="1" noChangeArrowheads="1"/>
          </p:cNvPicPr>
          <p:nvPr/>
        </p:nvPicPr>
        <p:blipFill>
          <a:blip r:embed="rId2" cstate="print"/>
          <a:srcRect/>
          <a:stretch>
            <a:fillRect/>
          </a:stretch>
        </p:blipFill>
        <p:spPr bwMode="auto">
          <a:xfrm>
            <a:off x="609600" y="762000"/>
            <a:ext cx="10505440" cy="4191000"/>
          </a:xfrm>
          <a:prstGeom prst="rect">
            <a:avLst/>
          </a:prstGeom>
          <a:noFill/>
        </p:spPr>
      </p:pic>
    </p:spTree>
    <p:extLst>
      <p:ext uri="{BB962C8B-B14F-4D97-AF65-F5344CB8AC3E}">
        <p14:creationId xmlns:p14="http://schemas.microsoft.com/office/powerpoint/2010/main" val="22099400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descr="\\536-STAFF\DO$\ep015740\My Documents\My Pictures\Graffiti\untitled.bmp"/>
          <p:cNvPicPr>
            <a:picLocks noChangeAspect="1" noChangeArrowheads="1"/>
          </p:cNvPicPr>
          <p:nvPr/>
        </p:nvPicPr>
        <p:blipFill>
          <a:blip r:embed="rId2" cstate="print"/>
          <a:srcRect/>
          <a:stretch>
            <a:fillRect/>
          </a:stretch>
        </p:blipFill>
        <p:spPr bwMode="auto">
          <a:xfrm>
            <a:off x="2235200" y="1143000"/>
            <a:ext cx="8128000" cy="4572000"/>
          </a:xfrm>
          <a:prstGeom prst="rect">
            <a:avLst/>
          </a:prstGeom>
          <a:noFill/>
        </p:spPr>
      </p:pic>
    </p:spTree>
    <p:extLst>
      <p:ext uri="{BB962C8B-B14F-4D97-AF65-F5344CB8AC3E}">
        <p14:creationId xmlns:p14="http://schemas.microsoft.com/office/powerpoint/2010/main" val="1533889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Last Time</a:t>
            </a:r>
            <a:endParaRPr lang="en-US" dirty="0"/>
          </a:p>
        </p:txBody>
      </p:sp>
      <p:sp>
        <p:nvSpPr>
          <p:cNvPr id="3" name="Content Placeholder 2"/>
          <p:cNvSpPr>
            <a:spLocks noGrp="1"/>
          </p:cNvSpPr>
          <p:nvPr>
            <p:ph idx="1"/>
          </p:nvPr>
        </p:nvSpPr>
        <p:spPr/>
        <p:txBody>
          <a:bodyPr/>
          <a:lstStyle/>
          <a:p>
            <a:r>
              <a:rPr lang="en-US" dirty="0" smtClean="0"/>
              <a:t>We </a:t>
            </a:r>
            <a:r>
              <a:rPr lang="en-US" dirty="0" smtClean="0"/>
              <a:t>started </a:t>
            </a:r>
            <a:r>
              <a:rPr lang="en-US" dirty="0" smtClean="0"/>
              <a:t>our symbols</a:t>
            </a:r>
          </a:p>
          <a:p>
            <a:r>
              <a:rPr lang="en-US" dirty="0" smtClean="0"/>
              <a:t>If </a:t>
            </a:r>
            <a:r>
              <a:rPr lang="en-US" dirty="0" smtClean="0"/>
              <a:t>you were not here last time it is your responsibility to talk to the teachers and check the class website: </a:t>
            </a:r>
          </a:p>
          <a:p>
            <a:r>
              <a:rPr lang="en-US" dirty="0" smtClean="0">
                <a:hlinkClick r:id="rId2"/>
              </a:rPr>
              <a:t>www.classwithlyon.com</a:t>
            </a:r>
            <a:endParaRPr lang="en-US" dirty="0" smtClean="0"/>
          </a:p>
          <a:p>
            <a:r>
              <a:rPr lang="en-US" dirty="0" smtClean="0"/>
              <a:t>Complete missing work in your sketchbook on the page it says to complete that day on</a:t>
            </a:r>
          </a:p>
          <a:p>
            <a:r>
              <a:rPr lang="en-US" dirty="0" smtClean="0"/>
              <a:t>If you have questions ask three before me</a:t>
            </a:r>
            <a:endParaRPr lang="en-US" dirty="0" smtClean="0"/>
          </a:p>
          <a:p>
            <a:endParaRPr lang="en-US" dirty="0"/>
          </a:p>
          <a:p>
            <a:pPr marL="0" indent="0">
              <a:buNone/>
            </a:pPr>
            <a:endParaRPr lang="en-US" dirty="0" smtClean="0"/>
          </a:p>
        </p:txBody>
      </p:sp>
    </p:spTree>
    <p:extLst>
      <p:ext uri="{BB962C8B-B14F-4D97-AF65-F5344CB8AC3E}">
        <p14:creationId xmlns:p14="http://schemas.microsoft.com/office/powerpoint/2010/main" val="37178275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descr="\\536-STAFF\DO$\ep015740\My Documents\My Pictures\Graffiti\Sketch_Black_Books_Graffiti_Alphabet__Letters_'A-Z'_on_Paper.jpg"/>
          <p:cNvPicPr>
            <a:picLocks noChangeAspect="1" noChangeArrowheads="1"/>
          </p:cNvPicPr>
          <p:nvPr/>
        </p:nvPicPr>
        <p:blipFill>
          <a:blip r:embed="rId2" cstate="print"/>
          <a:srcRect/>
          <a:stretch>
            <a:fillRect/>
          </a:stretch>
        </p:blipFill>
        <p:spPr bwMode="auto">
          <a:xfrm>
            <a:off x="2540000" y="457200"/>
            <a:ext cx="6096000" cy="6096000"/>
          </a:xfrm>
          <a:prstGeom prst="rect">
            <a:avLst/>
          </a:prstGeom>
          <a:noFill/>
        </p:spPr>
      </p:pic>
    </p:spTree>
    <p:extLst>
      <p:ext uri="{BB962C8B-B14F-4D97-AF65-F5344CB8AC3E}">
        <p14:creationId xmlns:p14="http://schemas.microsoft.com/office/powerpoint/2010/main" val="111675667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3" name="Picture 3" descr="\\536-STAFF\DO$\ep015740\My Documents\My Pictures\Graffiti\3D_Graffiti_Alphabet_Letters_Purple_style.jpg"/>
          <p:cNvPicPr>
            <a:picLocks noChangeAspect="1" noChangeArrowheads="1"/>
          </p:cNvPicPr>
          <p:nvPr/>
        </p:nvPicPr>
        <p:blipFill>
          <a:blip r:embed="rId2" cstate="print"/>
          <a:srcRect/>
          <a:stretch>
            <a:fillRect/>
          </a:stretch>
        </p:blipFill>
        <p:spPr bwMode="auto">
          <a:xfrm>
            <a:off x="2235200" y="1066800"/>
            <a:ext cx="7874000" cy="4724400"/>
          </a:xfrm>
          <a:prstGeom prst="rect">
            <a:avLst/>
          </a:prstGeom>
          <a:noFill/>
        </p:spPr>
      </p:pic>
    </p:spTree>
    <p:extLst>
      <p:ext uri="{BB962C8B-B14F-4D97-AF65-F5344CB8AC3E}">
        <p14:creationId xmlns:p14="http://schemas.microsoft.com/office/powerpoint/2010/main" val="3047272206"/>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536-STAFF\DO$\ep015740\My Documents\My Pictures\Graffiti\3d-cool-graffiti-alphabet-letters.jpg"/>
          <p:cNvPicPr>
            <a:picLocks noChangeAspect="1" noChangeArrowheads="1"/>
          </p:cNvPicPr>
          <p:nvPr/>
        </p:nvPicPr>
        <p:blipFill>
          <a:blip r:embed="rId2" cstate="print"/>
          <a:srcRect/>
          <a:stretch>
            <a:fillRect/>
          </a:stretch>
        </p:blipFill>
        <p:spPr bwMode="auto">
          <a:xfrm>
            <a:off x="2641600" y="457201"/>
            <a:ext cx="7112000" cy="6113467"/>
          </a:xfrm>
          <a:prstGeom prst="rect">
            <a:avLst/>
          </a:prstGeom>
          <a:noFill/>
        </p:spPr>
      </p:pic>
    </p:spTree>
    <p:extLst>
      <p:ext uri="{BB962C8B-B14F-4D97-AF65-F5344CB8AC3E}">
        <p14:creationId xmlns:p14="http://schemas.microsoft.com/office/powerpoint/2010/main" val="122928786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536-STAFF\DO$\ep015740\My Documents\My Pictures\Graffiti\2011-graffiti-alphabet-6.jpg"/>
          <p:cNvPicPr>
            <a:picLocks noChangeAspect="1" noChangeArrowheads="1"/>
          </p:cNvPicPr>
          <p:nvPr/>
        </p:nvPicPr>
        <p:blipFill>
          <a:blip r:embed="rId2" cstate="print"/>
          <a:srcRect/>
          <a:stretch>
            <a:fillRect/>
          </a:stretch>
        </p:blipFill>
        <p:spPr bwMode="auto">
          <a:xfrm>
            <a:off x="2844800" y="381000"/>
            <a:ext cx="6502400" cy="6115110"/>
          </a:xfrm>
          <a:prstGeom prst="rect">
            <a:avLst/>
          </a:prstGeom>
          <a:noFill/>
        </p:spPr>
      </p:pic>
    </p:spTree>
    <p:extLst>
      <p:ext uri="{BB962C8B-B14F-4D97-AF65-F5344CB8AC3E}">
        <p14:creationId xmlns:p14="http://schemas.microsoft.com/office/powerpoint/2010/main" val="164475130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536-STAFF\DO$\ep015740\My Documents\My Pictures\Graffiti\alphabet1.jpg"/>
          <p:cNvPicPr>
            <a:picLocks noChangeAspect="1" noChangeArrowheads="1"/>
          </p:cNvPicPr>
          <p:nvPr/>
        </p:nvPicPr>
        <p:blipFill>
          <a:blip r:embed="rId2" cstate="print"/>
          <a:srcRect/>
          <a:stretch>
            <a:fillRect/>
          </a:stretch>
        </p:blipFill>
        <p:spPr bwMode="auto">
          <a:xfrm>
            <a:off x="3454401" y="381000"/>
            <a:ext cx="6083300" cy="6248400"/>
          </a:xfrm>
          <a:prstGeom prst="rect">
            <a:avLst/>
          </a:prstGeom>
          <a:noFill/>
        </p:spPr>
      </p:pic>
    </p:spTree>
    <p:extLst>
      <p:ext uri="{BB962C8B-B14F-4D97-AF65-F5344CB8AC3E}">
        <p14:creationId xmlns:p14="http://schemas.microsoft.com/office/powerpoint/2010/main" val="33450964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16000" y="286970"/>
            <a:ext cx="10464800" cy="6263253"/>
          </a:xfrm>
          <a:prstGeom prst="rect">
            <a:avLst/>
          </a:prstGeom>
        </p:spPr>
        <p:txBody>
          <a:bodyPr wrap="square">
            <a:spAutoFit/>
          </a:bodyPr>
          <a:lstStyle/>
          <a:p>
            <a:r>
              <a:rPr lang="en-US" sz="2400" b="1" dirty="0" smtClean="0">
                <a:latin typeface="Arial" pitchFamily="34" charset="0"/>
                <a:cs typeface="Arial" pitchFamily="34" charset="0"/>
              </a:rPr>
              <a:t>If it’s NOT yours DON’T touch it. </a:t>
            </a:r>
          </a:p>
          <a:p>
            <a:endParaRPr lang="en-US" sz="2400" b="1" dirty="0">
              <a:latin typeface="Arial" pitchFamily="34" charset="0"/>
              <a:cs typeface="Arial" pitchFamily="34" charset="0"/>
            </a:endParaRPr>
          </a:p>
          <a:p>
            <a:r>
              <a:rPr lang="en-US" sz="2000" dirty="0" smtClean="0">
                <a:latin typeface="Arial" pitchFamily="34" charset="0"/>
                <a:cs typeface="Arial" pitchFamily="34" charset="0"/>
              </a:rPr>
              <a:t>Some of the specific penalties for vandalism for minors can include the following:</a:t>
            </a:r>
          </a:p>
          <a:p>
            <a:endParaRPr lang="en-US" sz="2400" dirty="0" smtClean="0">
              <a:latin typeface="Arial" pitchFamily="34" charset="0"/>
              <a:cs typeface="Arial" pitchFamily="34" charset="0"/>
            </a:endParaRPr>
          </a:p>
          <a:p>
            <a:pPr>
              <a:buFont typeface="Arial" pitchFamily="34" charset="0"/>
              <a:buChar char="•"/>
            </a:pPr>
            <a:r>
              <a:rPr lang="en-US" sz="2400" dirty="0" smtClean="0">
                <a:latin typeface="Arial" pitchFamily="34" charset="0"/>
                <a:cs typeface="Arial" pitchFamily="34" charset="0"/>
              </a:rPr>
              <a:t>Repairing the damaged property </a:t>
            </a:r>
          </a:p>
          <a:p>
            <a:pPr>
              <a:buFont typeface="Arial" pitchFamily="34" charset="0"/>
              <a:buChar char="•"/>
            </a:pPr>
            <a:r>
              <a:rPr lang="en-US" sz="2300" dirty="0" smtClean="0">
                <a:latin typeface="Arial" pitchFamily="34" charset="0"/>
                <a:cs typeface="Arial" pitchFamily="34" charset="0"/>
              </a:rPr>
              <a:t>Paying for someone else to repair the damaged property </a:t>
            </a:r>
          </a:p>
          <a:p>
            <a:pPr>
              <a:buFont typeface="Arial" pitchFamily="34" charset="0"/>
              <a:buChar char="•"/>
            </a:pPr>
            <a:r>
              <a:rPr lang="en-US" sz="2400" dirty="0" smtClean="0">
                <a:latin typeface="Arial" pitchFamily="34" charset="0"/>
                <a:cs typeface="Arial" pitchFamily="34" charset="0"/>
              </a:rPr>
              <a:t>Fines </a:t>
            </a:r>
            <a:r>
              <a:rPr lang="en-US" dirty="0" smtClean="0">
                <a:latin typeface="Arial" pitchFamily="34" charset="0"/>
                <a:cs typeface="Arial" pitchFamily="34" charset="0"/>
              </a:rPr>
              <a:t>(often of $500 or more)</a:t>
            </a:r>
            <a:r>
              <a:rPr lang="en-US" sz="2400" dirty="0" smtClean="0">
                <a:latin typeface="Arial" pitchFamily="34" charset="0"/>
                <a:cs typeface="Arial" pitchFamily="34" charset="0"/>
              </a:rPr>
              <a:t> </a:t>
            </a:r>
          </a:p>
          <a:p>
            <a:pPr>
              <a:buFont typeface="Arial" pitchFamily="34" charset="0"/>
              <a:buChar char="•"/>
            </a:pPr>
            <a:r>
              <a:rPr lang="en-US" sz="2400" dirty="0" smtClean="0">
                <a:latin typeface="Arial" pitchFamily="34" charset="0"/>
                <a:cs typeface="Arial" pitchFamily="34" charset="0"/>
              </a:rPr>
              <a:t>Expulsion from school </a:t>
            </a:r>
          </a:p>
          <a:p>
            <a:pPr>
              <a:buFont typeface="Arial" pitchFamily="34" charset="0"/>
              <a:buChar char="•"/>
            </a:pPr>
            <a:r>
              <a:rPr lang="en-US" sz="2400" dirty="0" smtClean="0">
                <a:latin typeface="Arial" pitchFamily="34" charset="0"/>
                <a:cs typeface="Arial" pitchFamily="34" charset="0"/>
              </a:rPr>
              <a:t>Counseling </a:t>
            </a:r>
          </a:p>
          <a:p>
            <a:pPr>
              <a:buFont typeface="Arial" pitchFamily="34" charset="0"/>
              <a:buChar char="•"/>
            </a:pPr>
            <a:r>
              <a:rPr lang="en-US" sz="2400" dirty="0" smtClean="0">
                <a:latin typeface="Arial" pitchFamily="34" charset="0"/>
                <a:cs typeface="Arial" pitchFamily="34" charset="0"/>
              </a:rPr>
              <a:t>Detention in a Juvenile Facility</a:t>
            </a:r>
          </a:p>
          <a:p>
            <a:pPr>
              <a:buFont typeface="Arial" pitchFamily="34" charset="0"/>
              <a:buChar char="•"/>
            </a:pPr>
            <a:r>
              <a:rPr lang="en-US" sz="2400" dirty="0" smtClean="0">
                <a:latin typeface="Arial" pitchFamily="34" charset="0"/>
                <a:cs typeface="Arial" pitchFamily="34" charset="0"/>
              </a:rPr>
              <a:t>Community service </a:t>
            </a:r>
          </a:p>
          <a:p>
            <a:pPr>
              <a:buFont typeface="Arial" pitchFamily="34" charset="0"/>
              <a:buChar char="•"/>
            </a:pPr>
            <a:r>
              <a:rPr lang="en-US" sz="2400" dirty="0" smtClean="0">
                <a:latin typeface="Arial" pitchFamily="34" charset="0"/>
                <a:cs typeface="Arial" pitchFamily="34" charset="0"/>
              </a:rPr>
              <a:t>Up to 3 years of probation </a:t>
            </a:r>
          </a:p>
          <a:p>
            <a:pPr>
              <a:buFont typeface="Arial" pitchFamily="34" charset="0"/>
              <a:buChar char="•"/>
            </a:pPr>
            <a:r>
              <a:rPr lang="en-US" sz="2400" dirty="0" smtClean="0">
                <a:latin typeface="Arial" pitchFamily="34" charset="0"/>
                <a:cs typeface="Arial" pitchFamily="34" charset="0"/>
              </a:rPr>
              <a:t>In some cases, even time in jail </a:t>
            </a:r>
            <a:endParaRPr lang="en-US" sz="2000" dirty="0" smtClean="0">
              <a:latin typeface="Arial" pitchFamily="34" charset="0"/>
              <a:cs typeface="Arial" pitchFamily="34" charset="0"/>
            </a:endParaRPr>
          </a:p>
          <a:p>
            <a:pPr>
              <a:buFont typeface="Arial" pitchFamily="34" charset="0"/>
              <a:buChar char="•"/>
            </a:pPr>
            <a:endParaRPr lang="en-US" sz="2000" dirty="0">
              <a:latin typeface="Arial" pitchFamily="34" charset="0"/>
              <a:cs typeface="Arial" pitchFamily="34" charset="0"/>
            </a:endParaRPr>
          </a:p>
          <a:p>
            <a:r>
              <a:rPr lang="en-US" sz="2000" dirty="0" smtClean="0">
                <a:solidFill>
                  <a:srgbClr val="C00000"/>
                </a:solidFill>
                <a:latin typeface="Arial" pitchFamily="34" charset="0"/>
                <a:cs typeface="Arial" pitchFamily="34" charset="0"/>
              </a:rPr>
              <a:t>In Utah the average vandalism fine is $1000, 6 months in jail, 2 years probation and community service. </a:t>
            </a:r>
          </a:p>
          <a:p>
            <a:r>
              <a:rPr lang="en-US" dirty="0" smtClean="0">
                <a:solidFill>
                  <a:schemeClr val="accent4"/>
                </a:solidFill>
                <a:latin typeface="Arial" pitchFamily="34" charset="0"/>
                <a:cs typeface="Arial" pitchFamily="34" charset="0"/>
              </a:rPr>
              <a:t>(</a:t>
            </a:r>
            <a:r>
              <a:rPr lang="en-US" sz="1200" dirty="0" smtClean="0">
                <a:solidFill>
                  <a:schemeClr val="accent4"/>
                </a:solidFill>
                <a:latin typeface="Arial" pitchFamily="34" charset="0"/>
                <a:cs typeface="Arial" pitchFamily="34" charset="0"/>
              </a:rPr>
              <a:t>http://www.criminaldefenselawyer.com/crime-penalties/juvenile/vandalism.htm)</a:t>
            </a:r>
            <a:endParaRPr lang="en-US" dirty="0" smtClean="0">
              <a:solidFill>
                <a:schemeClr val="accent4"/>
              </a:solidFill>
              <a:latin typeface="Arial" pitchFamily="34" charset="0"/>
              <a:cs typeface="Arial" pitchFamily="34" charset="0"/>
            </a:endParaRPr>
          </a:p>
          <a:p>
            <a:pPr>
              <a:buFont typeface="Arial" pitchFamily="34" charset="0"/>
              <a:buChar char="•"/>
            </a:pPr>
            <a:endParaRPr lang="en-US" sz="1600" dirty="0">
              <a:latin typeface="Arial" pitchFamily="34" charset="0"/>
              <a:cs typeface="Arial" pitchFamily="34" charset="0"/>
            </a:endParaRPr>
          </a:p>
        </p:txBody>
      </p:sp>
      <p:pic>
        <p:nvPicPr>
          <p:cNvPr id="1026" name="Picture 2" descr="http://change-production.s3.amazonaws.com/photos/wordpress_copies/animalrights/2009/11/gavel.jpg"/>
          <p:cNvPicPr>
            <a:picLocks noChangeAspect="1" noChangeArrowheads="1"/>
          </p:cNvPicPr>
          <p:nvPr/>
        </p:nvPicPr>
        <p:blipFill>
          <a:blip r:embed="rId2" cstate="print"/>
          <a:srcRect/>
          <a:stretch>
            <a:fillRect/>
          </a:stretch>
        </p:blipFill>
        <p:spPr bwMode="auto">
          <a:xfrm rot="510550">
            <a:off x="7332913" y="2970270"/>
            <a:ext cx="3115733" cy="1752600"/>
          </a:xfrm>
          <a:prstGeom prst="rect">
            <a:avLst/>
          </a:prstGeom>
          <a:noFill/>
        </p:spPr>
      </p:pic>
    </p:spTree>
    <p:extLst>
      <p:ext uri="{BB962C8B-B14F-4D97-AF65-F5344CB8AC3E}">
        <p14:creationId xmlns:p14="http://schemas.microsoft.com/office/powerpoint/2010/main" val="192465145"/>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Graffiti Letters</a:t>
            </a:r>
            <a:endParaRPr lang="en-US" dirty="0"/>
          </a:p>
        </p:txBody>
      </p:sp>
      <p:sp>
        <p:nvSpPr>
          <p:cNvPr id="3" name="Content Placeholder 2"/>
          <p:cNvSpPr>
            <a:spLocks noGrp="1"/>
          </p:cNvSpPr>
          <p:nvPr>
            <p:ph idx="1"/>
          </p:nvPr>
        </p:nvSpPr>
        <p:spPr>
          <a:xfrm>
            <a:off x="609600" y="1609416"/>
            <a:ext cx="8092440" cy="4846320"/>
          </a:xfrm>
        </p:spPr>
        <p:txBody>
          <a:bodyPr/>
          <a:lstStyle/>
          <a:p>
            <a:r>
              <a:rPr lang="en-US" sz="4000" dirty="0" smtClean="0"/>
              <a:t>You need to have your word sketched out by the end of </a:t>
            </a:r>
            <a:r>
              <a:rPr lang="en-US" sz="4000" dirty="0" smtClean="0"/>
              <a:t>class – on page 5 in your sketchbook</a:t>
            </a:r>
            <a:endParaRPr lang="en-US" sz="4000" dirty="0" smtClean="0"/>
          </a:p>
          <a:p>
            <a:r>
              <a:rPr lang="en-US" sz="4000" dirty="0" smtClean="0"/>
              <a:t>Next class we will combine your symbols with your graffiti word</a:t>
            </a:r>
          </a:p>
          <a:p>
            <a:endParaRPr lang="en-US" dirty="0" smtClean="0"/>
          </a:p>
        </p:txBody>
      </p:sp>
    </p:spTree>
    <p:extLst>
      <p:ext uri="{BB962C8B-B14F-4D97-AF65-F5344CB8AC3E}">
        <p14:creationId xmlns:p14="http://schemas.microsoft.com/office/powerpoint/2010/main" val="21821855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2190"/>
            <a:ext cx="9652000" cy="1143000"/>
          </a:xfrm>
        </p:spPr>
        <p:txBody>
          <a:bodyPr/>
          <a:lstStyle/>
          <a:p>
            <a:r>
              <a:rPr lang="en-US" dirty="0" smtClean="0"/>
              <a:t>Exit Pass </a:t>
            </a:r>
            <a:r>
              <a:rPr lang="en-US" dirty="0" smtClean="0"/>
              <a:t>8.28.2017</a:t>
            </a:r>
            <a:endParaRPr lang="en-US" dirty="0"/>
          </a:p>
        </p:txBody>
      </p:sp>
      <p:sp>
        <p:nvSpPr>
          <p:cNvPr id="3" name="Content Placeholder 2"/>
          <p:cNvSpPr>
            <a:spLocks noGrp="1"/>
          </p:cNvSpPr>
          <p:nvPr>
            <p:ph idx="1"/>
          </p:nvPr>
        </p:nvSpPr>
        <p:spPr>
          <a:xfrm>
            <a:off x="609600" y="996846"/>
            <a:ext cx="9652000" cy="5458890"/>
          </a:xfrm>
        </p:spPr>
        <p:txBody>
          <a:bodyPr>
            <a:normAutofit/>
          </a:bodyPr>
          <a:lstStyle/>
          <a:p>
            <a:r>
              <a:rPr lang="en-US" dirty="0" smtClean="0"/>
              <a:t>Next class, we will be combining our graffiti word with our symbols</a:t>
            </a:r>
          </a:p>
          <a:p>
            <a:r>
              <a:rPr lang="en-US" dirty="0" smtClean="0"/>
              <a:t>You will receive the rubric in which you will grade yourself by</a:t>
            </a:r>
          </a:p>
          <a:p>
            <a:endParaRPr lang="en-US" sz="3200" dirty="0" smtClean="0"/>
          </a:p>
          <a:p>
            <a:pPr marL="0" indent="0">
              <a:buNone/>
            </a:pPr>
            <a:r>
              <a:rPr lang="en-US" sz="3200" u="sng" dirty="0" smtClean="0"/>
              <a:t>Exit </a:t>
            </a:r>
            <a:r>
              <a:rPr lang="en-US" sz="3200" u="sng" dirty="0" smtClean="0"/>
              <a:t>Pass – under your bell work on page 4 in your sketchbook</a:t>
            </a:r>
            <a:endParaRPr lang="en-US" sz="3200" u="sng" dirty="0"/>
          </a:p>
          <a:p>
            <a:pPr marL="514350" indent="-514350">
              <a:buFont typeface="+mj-lt"/>
              <a:buAutoNum type="arabicParenR"/>
            </a:pPr>
            <a:r>
              <a:rPr lang="en-US" sz="3200" dirty="0" smtClean="0"/>
              <a:t>What is one thing you learned about graffiti today?</a:t>
            </a:r>
          </a:p>
          <a:p>
            <a:pPr marL="514350" indent="-514350">
              <a:buFont typeface="+mj-lt"/>
              <a:buAutoNum type="arabicParenR"/>
            </a:pPr>
            <a:r>
              <a:rPr lang="en-US" sz="3200" dirty="0" smtClean="0"/>
              <a:t>What are you most excited about for next class?</a:t>
            </a:r>
          </a:p>
          <a:p>
            <a:pPr marL="514350" indent="-514350">
              <a:buFont typeface="+mj-lt"/>
              <a:buAutoNum type="arabicParenR"/>
            </a:pPr>
            <a:r>
              <a:rPr lang="en-US" sz="3200" dirty="0" smtClean="0"/>
              <a:t>When will this final project be due?</a:t>
            </a:r>
          </a:p>
          <a:p>
            <a:endParaRPr lang="en-US" dirty="0"/>
          </a:p>
        </p:txBody>
      </p:sp>
    </p:spTree>
    <p:extLst>
      <p:ext uri="{BB962C8B-B14F-4D97-AF65-F5344CB8AC3E}">
        <p14:creationId xmlns:p14="http://schemas.microsoft.com/office/powerpoint/2010/main" val="25751969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Participation Points – how it works</a:t>
            </a:r>
            <a:endParaRPr lang="en-US" dirty="0"/>
          </a:p>
        </p:txBody>
      </p:sp>
      <p:sp>
        <p:nvSpPr>
          <p:cNvPr id="3" name="Content Placeholder 2"/>
          <p:cNvSpPr>
            <a:spLocks noGrp="1"/>
          </p:cNvSpPr>
          <p:nvPr>
            <p:ph idx="1"/>
          </p:nvPr>
        </p:nvSpPr>
        <p:spPr/>
        <p:txBody>
          <a:bodyPr/>
          <a:lstStyle/>
          <a:p>
            <a:r>
              <a:rPr lang="en-US" sz="3200" dirty="0" smtClean="0"/>
              <a:t>Everyday you have 5 participation points when you walk in the door</a:t>
            </a:r>
          </a:p>
          <a:p>
            <a:r>
              <a:rPr lang="en-US" sz="3200" dirty="0" smtClean="0"/>
              <a:t>If you curse, do something disrespectful, don’t clean-up after yourself -1 for each offense </a:t>
            </a:r>
            <a:r>
              <a:rPr lang="en-US" sz="3200" dirty="0" smtClean="0">
                <a:sym typeface="Wingdings" panose="05000000000000000000" pitchFamily="2" charset="2"/>
              </a:rPr>
              <a:t></a:t>
            </a:r>
            <a:endParaRPr lang="en-US" sz="3200" dirty="0" smtClean="0"/>
          </a:p>
          <a:p>
            <a:r>
              <a:rPr lang="en-US" sz="3200" dirty="0" smtClean="0"/>
              <a:t>If you do something awesome, are nice to someone, helpful during clean-up time by helping others clean their area, etc. you can earn back any minus points </a:t>
            </a:r>
            <a:r>
              <a:rPr lang="en-US" sz="3200" dirty="0" smtClean="0">
                <a:sym typeface="Wingdings" panose="05000000000000000000" pitchFamily="2" charset="2"/>
              </a:rPr>
              <a:t></a:t>
            </a:r>
          </a:p>
          <a:p>
            <a:r>
              <a:rPr lang="en-US" sz="3200" dirty="0" smtClean="0">
                <a:sym typeface="Wingdings" panose="05000000000000000000" pitchFamily="2" charset="2"/>
              </a:rPr>
              <a:t>Any questions?</a:t>
            </a:r>
          </a:p>
          <a:p>
            <a:endParaRPr lang="en-US" dirty="0" smtClean="0">
              <a:sym typeface="Wingdings" panose="05000000000000000000" pitchFamily="2" charset="2"/>
            </a:endParaRPr>
          </a:p>
          <a:p>
            <a:endParaRPr lang="en-US" dirty="0"/>
          </a:p>
        </p:txBody>
      </p:sp>
    </p:spTree>
    <p:extLst>
      <p:ext uri="{BB962C8B-B14F-4D97-AF65-F5344CB8AC3E}">
        <p14:creationId xmlns:p14="http://schemas.microsoft.com/office/powerpoint/2010/main" val="14998535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Reminder about - </a:t>
            </a:r>
            <a:r>
              <a:rPr lang="en-US" dirty="0" smtClean="0"/>
              <a:t>Hall </a:t>
            </a:r>
            <a:r>
              <a:rPr lang="en-US" dirty="0" smtClean="0"/>
              <a:t>Passes </a:t>
            </a:r>
            <a:r>
              <a:rPr lang="en-US" dirty="0" smtClean="0"/>
              <a:t>8.28.2017</a:t>
            </a:r>
            <a:endParaRPr lang="en-US" dirty="0"/>
          </a:p>
        </p:txBody>
      </p:sp>
      <p:sp>
        <p:nvSpPr>
          <p:cNvPr id="3" name="Content Placeholder 2"/>
          <p:cNvSpPr>
            <a:spLocks noGrp="1"/>
          </p:cNvSpPr>
          <p:nvPr>
            <p:ph idx="1"/>
          </p:nvPr>
        </p:nvSpPr>
        <p:spPr/>
        <p:txBody>
          <a:bodyPr/>
          <a:lstStyle/>
          <a:p>
            <a:r>
              <a:rPr lang="en-US" sz="4400" dirty="0" smtClean="0"/>
              <a:t>Once you have your planner, we will sign the backs of planners for hall passes</a:t>
            </a:r>
          </a:p>
          <a:p>
            <a:r>
              <a:rPr lang="en-US" sz="4400" dirty="0" smtClean="0"/>
              <a:t>You must have your planner to go</a:t>
            </a:r>
          </a:p>
          <a:p>
            <a:r>
              <a:rPr lang="en-US" sz="4400" dirty="0" smtClean="0"/>
              <a:t>Only 3 hall passes per term</a:t>
            </a:r>
          </a:p>
          <a:p>
            <a:pPr marL="0" indent="0">
              <a:buNone/>
            </a:pPr>
            <a:endParaRPr lang="en-US" dirty="0"/>
          </a:p>
        </p:txBody>
      </p:sp>
    </p:spTree>
    <p:extLst>
      <p:ext uri="{BB962C8B-B14F-4D97-AF65-F5344CB8AC3E}">
        <p14:creationId xmlns:p14="http://schemas.microsoft.com/office/powerpoint/2010/main" val="111126128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12800" y="1524001"/>
            <a:ext cx="10363200" cy="1470025"/>
          </a:xfrm>
        </p:spPr>
        <p:txBody>
          <a:bodyPr>
            <a:normAutofit/>
          </a:bodyPr>
          <a:lstStyle/>
          <a:p>
            <a:r>
              <a:rPr lang="en-US" sz="7200" dirty="0" smtClean="0"/>
              <a:t>Graffiti Art</a:t>
            </a:r>
            <a:endParaRPr lang="en-US" sz="7200" dirty="0"/>
          </a:p>
        </p:txBody>
      </p:sp>
      <p:sp>
        <p:nvSpPr>
          <p:cNvPr id="3" name="Subtitle 2"/>
          <p:cNvSpPr>
            <a:spLocks noGrp="1"/>
          </p:cNvSpPr>
          <p:nvPr>
            <p:ph type="subTitle" idx="1"/>
          </p:nvPr>
        </p:nvSpPr>
        <p:spPr/>
        <p:txBody>
          <a:bodyPr/>
          <a:lstStyle/>
          <a:p>
            <a:r>
              <a:rPr lang="en-US" dirty="0" smtClean="0"/>
              <a:t>What is the difference between tagging &amp; graffiti art?</a:t>
            </a:r>
            <a:endParaRPr lang="en-US" dirty="0"/>
          </a:p>
        </p:txBody>
      </p:sp>
    </p:spTree>
    <p:extLst>
      <p:ext uri="{BB962C8B-B14F-4D97-AF65-F5344CB8AC3E}">
        <p14:creationId xmlns:p14="http://schemas.microsoft.com/office/powerpoint/2010/main" val="4202878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Tagging</a:t>
            </a:r>
            <a:endParaRPr lang="en-US" dirty="0"/>
          </a:p>
        </p:txBody>
      </p:sp>
      <p:sp>
        <p:nvSpPr>
          <p:cNvPr id="3" name="Content Placeholder 2"/>
          <p:cNvSpPr>
            <a:spLocks noGrp="1"/>
          </p:cNvSpPr>
          <p:nvPr>
            <p:ph idx="1"/>
          </p:nvPr>
        </p:nvSpPr>
        <p:spPr/>
        <p:txBody>
          <a:bodyPr/>
          <a:lstStyle/>
          <a:p>
            <a:r>
              <a:rPr lang="en-US" dirty="0" smtClean="0"/>
              <a:t>Tagging is putting your name on something.</a:t>
            </a:r>
          </a:p>
          <a:p>
            <a:r>
              <a:rPr lang="en-US" dirty="0" smtClean="0"/>
              <a:t>Legality does not determine whether something is a tag or graffiti art.</a:t>
            </a:r>
          </a:p>
          <a:p>
            <a:r>
              <a:rPr lang="en-US" dirty="0" smtClean="0"/>
              <a:t>A tag is your name or nickname done in one color to make a mark.</a:t>
            </a:r>
          </a:p>
          <a:p>
            <a:r>
              <a:rPr lang="en-US" dirty="0" smtClean="0"/>
              <a:t>It usually is only black with the use of line.</a:t>
            </a:r>
          </a:p>
          <a:p>
            <a:r>
              <a:rPr lang="en-US" dirty="0" smtClean="0"/>
              <a:t>It usually is very fast and sloppy.  </a:t>
            </a:r>
          </a:p>
          <a:p>
            <a:r>
              <a:rPr lang="en-US" dirty="0" smtClean="0"/>
              <a:t>Most people do not consider a tag art because it is lacking in art elements.</a:t>
            </a:r>
          </a:p>
          <a:p>
            <a:endParaRPr lang="en-US" dirty="0"/>
          </a:p>
        </p:txBody>
      </p:sp>
    </p:spTree>
    <p:extLst>
      <p:ext uri="{BB962C8B-B14F-4D97-AF65-F5344CB8AC3E}">
        <p14:creationId xmlns:p14="http://schemas.microsoft.com/office/powerpoint/2010/main" val="382052439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Graffiti Art or street art</a:t>
            </a:r>
            <a:endParaRPr lang="en-US" dirty="0"/>
          </a:p>
        </p:txBody>
      </p:sp>
      <p:sp>
        <p:nvSpPr>
          <p:cNvPr id="3" name="Content Placeholder 2"/>
          <p:cNvSpPr>
            <a:spLocks noGrp="1"/>
          </p:cNvSpPr>
          <p:nvPr>
            <p:ph idx="1"/>
          </p:nvPr>
        </p:nvSpPr>
        <p:spPr/>
        <p:txBody>
          <a:bodyPr/>
          <a:lstStyle/>
          <a:p>
            <a:r>
              <a:rPr lang="en-US" dirty="0" smtClean="0"/>
              <a:t>Graffiti art, also known as street art comes in all shapes and sizes.</a:t>
            </a:r>
          </a:p>
          <a:p>
            <a:pPr lvl="1"/>
            <a:r>
              <a:rPr lang="en-US" dirty="0" smtClean="0"/>
              <a:t>Types of street art mediums</a:t>
            </a:r>
          </a:p>
          <a:p>
            <a:pPr lvl="2"/>
            <a:r>
              <a:rPr lang="en-US" dirty="0" smtClean="0"/>
              <a:t>Spray paint with stencils</a:t>
            </a:r>
          </a:p>
          <a:p>
            <a:pPr lvl="2"/>
            <a:r>
              <a:rPr lang="en-US" dirty="0" smtClean="0"/>
              <a:t>Spray paint free hand</a:t>
            </a:r>
          </a:p>
          <a:p>
            <a:pPr lvl="2"/>
            <a:r>
              <a:rPr lang="en-US" dirty="0" smtClean="0"/>
              <a:t>Yarn</a:t>
            </a:r>
          </a:p>
          <a:p>
            <a:pPr lvl="2"/>
            <a:r>
              <a:rPr lang="en-US" dirty="0" smtClean="0"/>
              <a:t>Chalk</a:t>
            </a:r>
          </a:p>
          <a:p>
            <a:pPr lvl="2"/>
            <a:r>
              <a:rPr lang="en-US" dirty="0" smtClean="0"/>
              <a:t>Stickers</a:t>
            </a:r>
          </a:p>
          <a:p>
            <a:pPr lvl="2"/>
            <a:r>
              <a:rPr lang="en-US" dirty="0" smtClean="0"/>
              <a:t>Posters and glue</a:t>
            </a:r>
          </a:p>
          <a:p>
            <a:r>
              <a:rPr lang="en-US" dirty="0" smtClean="0"/>
              <a:t>Street art involves meaning using words or symbols.</a:t>
            </a:r>
          </a:p>
        </p:txBody>
      </p:sp>
    </p:spTree>
    <p:extLst>
      <p:ext uri="{BB962C8B-B14F-4D97-AF65-F5344CB8AC3E}">
        <p14:creationId xmlns:p14="http://schemas.microsoft.com/office/powerpoint/2010/main" val="272439581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pulent">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Opulent</Template>
  <TotalTime>659</TotalTime>
  <Words>946</Words>
  <Application>Microsoft Office PowerPoint</Application>
  <PresentationFormat>Widescreen</PresentationFormat>
  <Paragraphs>98</Paragraphs>
  <Slides>47</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Slide Titles</vt:lpstr>
      </vt:variant>
      <vt:variant>
        <vt:i4>47</vt:i4>
      </vt:variant>
      <vt:variant>
        <vt:lpstr>Custom Shows</vt:lpstr>
      </vt:variant>
      <vt:variant>
        <vt:i4>1</vt:i4>
      </vt:variant>
    </vt:vector>
  </HeadingPairs>
  <TitlesOfParts>
    <vt:vector size="56" baseType="lpstr">
      <vt:lpstr>Adobe Garamond Pro Bold</vt:lpstr>
      <vt:lpstr>Algerian</vt:lpstr>
      <vt:lpstr>Arial</vt:lpstr>
      <vt:lpstr>Calibri</vt:lpstr>
      <vt:lpstr>Trebuchet MS</vt:lpstr>
      <vt:lpstr>Wingdings</vt:lpstr>
      <vt:lpstr>Wingdings 2</vt:lpstr>
      <vt:lpstr>Opulent</vt:lpstr>
      <vt:lpstr>Art A Day 2</vt:lpstr>
      <vt:lpstr>Bell Work/Starter 8.28.2017</vt:lpstr>
      <vt:lpstr>Agenda 8.28.2017 </vt:lpstr>
      <vt:lpstr>Last Time</vt:lpstr>
      <vt:lpstr>Participation Points – how it works</vt:lpstr>
      <vt:lpstr>Reminder about - Hall Passes 8.28.2017</vt:lpstr>
      <vt:lpstr>Graffiti Art</vt:lpstr>
      <vt:lpstr>Tagging</vt:lpstr>
      <vt:lpstr>Graffiti Art or street art</vt:lpstr>
      <vt:lpstr>Term – Tagging, Graffiti </vt:lpstr>
      <vt:lpstr>History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Graffiti Letters</vt:lpstr>
      <vt:lpstr>Exit Pass 8.28.2017</vt:lpstr>
      <vt:lpstr>Custom Show 1</vt:lpstr>
    </vt:vector>
  </TitlesOfParts>
  <Company>lade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Printmaking</dc:title>
  <dc:creator>Jared F</dc:creator>
  <cp:lastModifiedBy>Erica Lyon</cp:lastModifiedBy>
  <cp:revision>53</cp:revision>
  <cp:lastPrinted>2014-08-22T13:11:04Z</cp:lastPrinted>
  <dcterms:created xsi:type="dcterms:W3CDTF">2014-08-19T04:05:53Z</dcterms:created>
  <dcterms:modified xsi:type="dcterms:W3CDTF">2017-08-28T13:33:10Z</dcterms:modified>
</cp:coreProperties>
</file>