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38"/>
  </p:handoutMasterIdLst>
  <p:sldIdLst>
    <p:sldId id="256" r:id="rId2"/>
    <p:sldId id="257" r:id="rId3"/>
    <p:sldId id="258" r:id="rId4"/>
    <p:sldId id="294" r:id="rId5"/>
    <p:sldId id="259" r:id="rId6"/>
    <p:sldId id="271" r:id="rId7"/>
    <p:sldId id="268" r:id="rId8"/>
    <p:sldId id="262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93" r:id="rId21"/>
    <p:sldId id="286" r:id="rId22"/>
    <p:sldId id="291" r:id="rId23"/>
    <p:sldId id="287" r:id="rId24"/>
    <p:sldId id="288" r:id="rId25"/>
    <p:sldId id="290" r:id="rId26"/>
    <p:sldId id="281" r:id="rId27"/>
    <p:sldId id="282" r:id="rId28"/>
    <p:sldId id="283" r:id="rId29"/>
    <p:sldId id="284" r:id="rId30"/>
    <p:sldId id="292" r:id="rId31"/>
    <p:sldId id="263" r:id="rId32"/>
    <p:sldId id="264" r:id="rId33"/>
    <p:sldId id="289" r:id="rId34"/>
    <p:sldId id="266" r:id="rId35"/>
    <p:sldId id="265" r:id="rId36"/>
    <p:sldId id="285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A9209C-8A11-4E0B-B7C5-7A8F7858EDF6}">
          <p14:sldIdLst>
            <p14:sldId id="256"/>
            <p14:sldId id="257"/>
            <p14:sldId id="258"/>
            <p14:sldId id="294"/>
            <p14:sldId id="259"/>
            <p14:sldId id="271"/>
            <p14:sldId id="268"/>
            <p14:sldId id="262"/>
            <p14:sldId id="269"/>
            <p14:sldId id="270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93"/>
            <p14:sldId id="286"/>
            <p14:sldId id="291"/>
          </p14:sldIdLst>
        </p14:section>
        <p14:section name="Day 2" id="{11E8054D-5CBD-4F06-87AC-4EA0FF2FE90C}">
          <p14:sldIdLst>
            <p14:sldId id="287"/>
            <p14:sldId id="288"/>
            <p14:sldId id="290"/>
            <p14:sldId id="281"/>
            <p14:sldId id="282"/>
            <p14:sldId id="283"/>
            <p14:sldId id="284"/>
            <p14:sldId id="292"/>
            <p14:sldId id="263"/>
            <p14:sldId id="264"/>
            <p14:sldId id="289"/>
            <p14:sldId id="266"/>
            <p14:sldId id="265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88" autoAdjust="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609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609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r">
              <a:defRPr sz="1200"/>
            </a:lvl1pPr>
          </a:lstStyle>
          <a:p>
            <a:fld id="{B231BC4D-FB74-45EF-9057-55097CB7F858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792"/>
            <a:ext cx="3037840" cy="466608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792"/>
            <a:ext cx="3037840" cy="466608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r">
              <a:defRPr sz="1200"/>
            </a:lvl1pPr>
          </a:lstStyle>
          <a:p>
            <a:fld id="{EAF36159-C0B7-485A-B92C-AB26C370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7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64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0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8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6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4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2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7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2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C5EB30-A015-4A39-88F3-F7684F948EE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3D1D18-8FAA-4940-A218-9DB88D0488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97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yfactory.com/portraits/drawing_techniques/drawing_the_ey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#4</a:t>
            </a:r>
            <a:br>
              <a:rPr lang="en-US" dirty="0" smtClean="0"/>
            </a:br>
            <a:r>
              <a:rPr lang="en-US" dirty="0" smtClean="0"/>
              <a:t>Self-Portraits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Art A</a:t>
            </a:r>
          </a:p>
          <a:p>
            <a:r>
              <a:rPr lang="en-US" dirty="0" smtClean="0"/>
              <a:t>Mrs. Lyon</a:t>
            </a:r>
          </a:p>
          <a:p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ye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914400"/>
            <a:ext cx="7467600" cy="53730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1</a:t>
            </a:r>
            <a:endParaRPr lang="en-US" dirty="0"/>
          </a:p>
        </p:txBody>
      </p:sp>
      <p:pic>
        <p:nvPicPr>
          <p:cNvPr id="4" name="Content Placeholder 3" descr="ear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787" y="1846263"/>
            <a:ext cx="2738876" cy="402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2</a:t>
            </a:r>
            <a:endParaRPr lang="en-US" dirty="0"/>
          </a:p>
        </p:txBody>
      </p:sp>
      <p:pic>
        <p:nvPicPr>
          <p:cNvPr id="4" name="Content Placeholder 3" descr="ear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787" y="1846263"/>
            <a:ext cx="2738876" cy="402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3</a:t>
            </a:r>
            <a:endParaRPr lang="en-US" dirty="0"/>
          </a:p>
        </p:txBody>
      </p:sp>
      <p:pic>
        <p:nvPicPr>
          <p:cNvPr id="4" name="Content Placeholder 3" descr="ear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787" y="1846263"/>
            <a:ext cx="2738876" cy="402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1</a:t>
            </a:r>
            <a:endParaRPr lang="en-US" dirty="0"/>
          </a:p>
        </p:txBody>
      </p:sp>
      <p:pic>
        <p:nvPicPr>
          <p:cNvPr id="4" name="Content Placeholder 3" descr="nose_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2438400" y="1524000"/>
            <a:ext cx="3962400" cy="5076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2</a:t>
            </a:r>
            <a:endParaRPr lang="en-US" dirty="0"/>
          </a:p>
        </p:txBody>
      </p:sp>
      <p:pic>
        <p:nvPicPr>
          <p:cNvPr id="4" name="Content Placeholder 3" descr="nos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600200"/>
            <a:ext cx="3794760" cy="48620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3</a:t>
            </a:r>
            <a:endParaRPr lang="en-US" dirty="0"/>
          </a:p>
        </p:txBody>
      </p:sp>
      <p:pic>
        <p:nvPicPr>
          <p:cNvPr id="6" name="Content Placeholder 5" descr="nose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609600"/>
            <a:ext cx="4578985" cy="5866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 1</a:t>
            </a:r>
            <a:endParaRPr lang="en-US" dirty="0"/>
          </a:p>
        </p:txBody>
      </p:sp>
      <p:pic>
        <p:nvPicPr>
          <p:cNvPr id="4" name="Content Placeholder 3" descr="mouth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0725" y="2079625"/>
            <a:ext cx="5207000" cy="355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 2</a:t>
            </a:r>
            <a:endParaRPr lang="en-US" dirty="0"/>
          </a:p>
        </p:txBody>
      </p:sp>
      <p:pic>
        <p:nvPicPr>
          <p:cNvPr id="4" name="Content Placeholder 3" descr="mouth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447800"/>
            <a:ext cx="7315200" cy="49957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 3</a:t>
            </a:r>
            <a:endParaRPr lang="en-US" dirty="0"/>
          </a:p>
        </p:txBody>
      </p:sp>
      <p:pic>
        <p:nvPicPr>
          <p:cNvPr id="4" name="Content Placeholder 3" descr="mouth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0725" y="2079625"/>
            <a:ext cx="5207000" cy="355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12.1.2015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Autofit/>
          </a:bodyPr>
          <a:lstStyle/>
          <a:p>
            <a:pPr marL="240030" indent="-514350">
              <a:buFont typeface="+mj-lt"/>
              <a:buAutoNum type="arabicParenR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What is the most challenging thing for you to draw on the human face?(Eyes, ears, lips, nose, forehead, chin, hair, etc. )</a:t>
            </a:r>
          </a:p>
          <a:p>
            <a:pPr marL="240030" indent="-514350">
              <a:buFont typeface="+mj-lt"/>
              <a:buAutoNum type="arabicParenR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What is the easiest thing for you to draw on the human face?</a:t>
            </a:r>
          </a:p>
          <a:p>
            <a:pPr marL="240030" indent="-514350">
              <a:buFont typeface="+mj-lt"/>
              <a:buAutoNum type="arabicParenR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What worries you the most when you think about drawing a self-portrait? Why is that?</a:t>
            </a:r>
          </a:p>
          <a:p>
            <a:pPr marL="240030" indent="-514350">
              <a:buFont typeface="+mj-lt"/>
              <a:buAutoNum type="arabicParenR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If you finish with extra time, try to draw these things by themselves: eyes, nose, ears, etc. </a:t>
            </a:r>
          </a:p>
        </p:txBody>
      </p:sp>
      <p:pic>
        <p:nvPicPr>
          <p:cNvPr id="4" name="Picture 3" descr="be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498204" cy="1498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12.1.2015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was the most challenging part of the face for you to draw in class today?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was the easiest part of the face to draw today and WHY?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was one trick you learned today about drawing a part of the face?</a:t>
            </a:r>
          </a:p>
          <a:p>
            <a:endParaRPr lang="en-US" dirty="0"/>
          </a:p>
          <a:p>
            <a:r>
              <a:rPr lang="en-US" dirty="0" smtClean="0"/>
              <a:t>See you next class, we will start drawing out the entire face in proportion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10/21/2010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following worksheet at your table, there are two copies per table, share them with your neighbors</a:t>
            </a:r>
          </a:p>
          <a:p>
            <a:r>
              <a:rPr lang="en-US" dirty="0" smtClean="0"/>
              <a:t>Answer true or false to the statements</a:t>
            </a:r>
          </a:p>
          <a:p>
            <a:r>
              <a:rPr lang="en-US" dirty="0" smtClean="0"/>
              <a:t>Take a guess even if you aren’t sure about the answer</a:t>
            </a:r>
          </a:p>
          <a:p>
            <a:r>
              <a:rPr lang="en-US" dirty="0" smtClean="0"/>
              <a:t>You will not get graded on if you are wrong or right, only if you try, we will all learn from our mistakes</a:t>
            </a:r>
            <a:endParaRPr lang="en-US" dirty="0"/>
          </a:p>
        </p:txBody>
      </p:sp>
      <p:pic>
        <p:nvPicPr>
          <p:cNvPr id="4" name="Picture 3" descr="be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498204" cy="1498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Review of 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everyone has come to their own answer in your group, circle the answer that you think is the correct answer with the whiteboard marker at your table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sure that you come to a group consensus on your decision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Each group will share their answers and then we will check our answers during a presentation</a:t>
            </a:r>
          </a:p>
          <a:p>
            <a:endParaRPr lang="en-US" dirty="0" smtClean="0"/>
          </a:p>
          <a:p>
            <a:r>
              <a:rPr lang="en-US" dirty="0" smtClean="0"/>
              <a:t>Try to come up with the correct answer if you think it </a:t>
            </a:r>
            <a:r>
              <a:rPr lang="en-US" smtClean="0"/>
              <a:t>is false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12.3.2015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True or </a:t>
            </a:r>
            <a:r>
              <a:rPr lang="en-US" dirty="0" smtClean="0"/>
              <a:t>False 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45734"/>
            <a:ext cx="8915399" cy="44788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800" b="1" dirty="0" smtClean="0"/>
              <a:t>The eyes on the face are 1/3 from the top of the head. True or </a:t>
            </a:r>
            <a:r>
              <a:rPr lang="en-US" sz="2800" b="1" dirty="0" smtClean="0"/>
              <a:t>False</a:t>
            </a:r>
            <a:endParaRPr lang="en-US" sz="2800" b="1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/>
              <a:t>The width is 2/3 the height of the face. True or </a:t>
            </a:r>
            <a:r>
              <a:rPr lang="en-US" sz="2800" b="1" dirty="0" smtClean="0"/>
              <a:t>False</a:t>
            </a:r>
            <a:endParaRPr lang="en-US" sz="2800" b="1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/>
              <a:t>The nose is 1/3 down the face from the eyes. True or </a:t>
            </a:r>
            <a:r>
              <a:rPr lang="en-US" sz="2800" b="1" dirty="0" smtClean="0"/>
              <a:t>False</a:t>
            </a:r>
            <a:endParaRPr lang="en-US" sz="2800" b="1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/>
              <a:t>From the top of the nose to the corner of the mouth forms a triangle. True or </a:t>
            </a:r>
            <a:r>
              <a:rPr lang="en-US" sz="2800" b="1" dirty="0" smtClean="0"/>
              <a:t>False</a:t>
            </a:r>
            <a:endParaRPr lang="en-US" sz="2800" b="1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/>
              <a:t>The space between the eyes, nose and mouth are all 1/6. True or False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r>
              <a:rPr lang="en-US" dirty="0" smtClean="0"/>
              <a:t>12.3.2015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4419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Bell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Correct our true/false statements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Work on self-portrait, looking in the mirror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Check grades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Talk about ‘U’s’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Missing assignments, what you can do to make them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Questions?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Rough Draft of self-portrait is due at the end of class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Use your time wisely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for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845734"/>
            <a:ext cx="9220199" cy="44788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Learn the face proportions so we can draw our face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Once you can draw realistically then you can abstract it (for the next self-portrait)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Complete a self-portrait sketch, so that you can pick either a realistic portrait or abstract for your final assignment for assignment #4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37396"/>
          </a:xfrm>
        </p:spPr>
        <p:txBody>
          <a:bodyPr/>
          <a:lstStyle/>
          <a:p>
            <a:r>
              <a:rPr lang="en-US" dirty="0" smtClean="0"/>
              <a:t>Human Head Proportions</a:t>
            </a:r>
            <a:endParaRPr lang="en-US" dirty="0"/>
          </a:p>
        </p:txBody>
      </p:sp>
      <p:pic>
        <p:nvPicPr>
          <p:cNvPr id="4" name="Content Placeholder 3" descr="proportions_of_a_head_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00200"/>
            <a:ext cx="6962775" cy="47940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Proportions </a:t>
            </a:r>
            <a:r>
              <a:rPr lang="en-US" dirty="0" smtClean="0"/>
              <a:t>of the Face</a:t>
            </a:r>
            <a:endParaRPr lang="en-US" dirty="0"/>
          </a:p>
        </p:txBody>
      </p:sp>
      <p:pic>
        <p:nvPicPr>
          <p:cNvPr id="4" name="Content Placeholder 3" descr="proportions_of_a_head_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5765" y="1743892"/>
            <a:ext cx="7278189" cy="5011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portions_of_a_head_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914400"/>
            <a:ext cx="7414986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portions_of_a_head_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762000"/>
            <a:ext cx="7857671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Bell Work</a:t>
            </a:r>
          </a:p>
          <a:p>
            <a:pPr lvl="1"/>
            <a:r>
              <a:rPr lang="en-US" dirty="0" smtClean="0"/>
              <a:t>Talk in your table groups about your answers to your bell work</a:t>
            </a:r>
          </a:p>
          <a:p>
            <a:pPr lvl="1"/>
            <a:r>
              <a:rPr lang="en-US" dirty="0" smtClean="0"/>
              <a:t>Does anyone have tricks to drawing the things that are challenging for you?</a:t>
            </a:r>
          </a:p>
          <a:p>
            <a:pPr lvl="1"/>
            <a:r>
              <a:rPr lang="en-US" dirty="0" smtClean="0"/>
              <a:t>Be ready to present one of the tricks you learned in your table groups.</a:t>
            </a:r>
          </a:p>
          <a:p>
            <a:r>
              <a:rPr lang="en-US" dirty="0" smtClean="0"/>
              <a:t>Recap Exit Pass</a:t>
            </a:r>
          </a:p>
          <a:p>
            <a:r>
              <a:rPr lang="en-US" dirty="0" smtClean="0"/>
              <a:t>Sketching Practice today to help with self-portraits</a:t>
            </a:r>
          </a:p>
          <a:p>
            <a:r>
              <a:rPr lang="en-US" dirty="0" smtClean="0"/>
              <a:t>Self-Portraits! </a:t>
            </a:r>
          </a:p>
          <a:p>
            <a:pPr lvl="1"/>
            <a:r>
              <a:rPr lang="en-US" dirty="0" smtClean="0"/>
              <a:t>Rubric – next class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Exit Pass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Bell </a:t>
            </a:r>
            <a:r>
              <a:rPr lang="en-US" dirty="0" smtClean="0"/>
              <a:t>Work - Review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45734"/>
            <a:ext cx="9067799" cy="4326466"/>
          </a:xfrm>
        </p:spPr>
        <p:txBody>
          <a:bodyPr>
            <a:normAutofit/>
          </a:bodyPr>
          <a:lstStyle/>
          <a:p>
            <a:r>
              <a:rPr lang="en-US" dirty="0" smtClean="0"/>
              <a:t>The eyes on the face are 1/3 from the top of the head. True or </a:t>
            </a:r>
            <a:r>
              <a:rPr lang="en-US" b="1" dirty="0" smtClean="0">
                <a:solidFill>
                  <a:srgbClr val="FF0000"/>
                </a:solidFill>
              </a:rPr>
              <a:t>False = 2/4 or 1/2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width is 2/3 the height of the face.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or False</a:t>
            </a:r>
          </a:p>
          <a:p>
            <a:endParaRPr lang="en-US" dirty="0" smtClean="0"/>
          </a:p>
          <a:p>
            <a:r>
              <a:rPr lang="en-US" dirty="0" smtClean="0"/>
              <a:t>The nose is 1/3 down the face from the eyes. True or </a:t>
            </a:r>
            <a:r>
              <a:rPr lang="en-US" b="1" dirty="0" smtClean="0">
                <a:solidFill>
                  <a:srgbClr val="FF0000"/>
                </a:solidFill>
              </a:rPr>
              <a:t>False = 1/4</a:t>
            </a:r>
          </a:p>
          <a:p>
            <a:endParaRPr lang="en-US" dirty="0" smtClean="0"/>
          </a:p>
          <a:p>
            <a:r>
              <a:rPr lang="en-US" dirty="0" smtClean="0"/>
              <a:t>From the top of the nose to the corner of the mouth forms a triangle.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or False</a:t>
            </a:r>
          </a:p>
          <a:p>
            <a:endParaRPr lang="en-US" dirty="0" smtClean="0"/>
          </a:p>
          <a:p>
            <a:r>
              <a:rPr lang="en-US" dirty="0" smtClean="0"/>
              <a:t>The space between the eyes, nose and mouth are all 1/6. True or </a:t>
            </a:r>
            <a:r>
              <a:rPr lang="en-US" b="1" dirty="0" smtClean="0">
                <a:solidFill>
                  <a:srgbClr val="FF0000"/>
                </a:solidFill>
              </a:rPr>
              <a:t>False = 1/5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</p:spPr>
        <p:txBody>
          <a:bodyPr/>
          <a:lstStyle/>
          <a:p>
            <a:r>
              <a:rPr lang="en-US" dirty="0" smtClean="0"/>
              <a:t>Self-Portrait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067800" cy="5029200"/>
          </a:xfrm>
        </p:spPr>
        <p:txBody>
          <a:bodyPr numCol="2"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800" u="sng" dirty="0" smtClean="0"/>
              <a:t>Self-Portraits</a:t>
            </a:r>
            <a:endParaRPr lang="en-US" sz="2800" u="sng" dirty="0" smtClean="0"/>
          </a:p>
          <a:p>
            <a:pPr lvl="1"/>
            <a:r>
              <a:rPr lang="en-US" sz="2600" dirty="0" smtClean="0"/>
              <a:t>Realism</a:t>
            </a:r>
            <a:endParaRPr lang="en-US" sz="2600" dirty="0" smtClean="0"/>
          </a:p>
          <a:p>
            <a:pPr lvl="1"/>
            <a:r>
              <a:rPr lang="en-US" sz="2600" dirty="0" smtClean="0"/>
              <a:t>Abstraction</a:t>
            </a:r>
          </a:p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dirty="0" smtClean="0"/>
              <a:t>we will draw a realistic self-portrait</a:t>
            </a:r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an abstract portrait</a:t>
            </a:r>
          </a:p>
          <a:p>
            <a:pPr lvl="1"/>
            <a:r>
              <a:rPr lang="en-US" sz="2600" dirty="0" smtClean="0"/>
              <a:t>Then, you will get to chose which one you turn into a final complete drawing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u="sng" dirty="0" smtClean="0"/>
              <a:t>Timeline:</a:t>
            </a:r>
          </a:p>
          <a:p>
            <a:pPr>
              <a:buNone/>
            </a:pPr>
            <a:r>
              <a:rPr lang="en-US" sz="2800" dirty="0" smtClean="0"/>
              <a:t>2 days –Sketch-Realistic </a:t>
            </a:r>
            <a:r>
              <a:rPr lang="en-US" sz="2800" dirty="0" smtClean="0"/>
              <a:t>Self-Portrait (today &amp; Mon.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/>
              <a:t>1</a:t>
            </a:r>
            <a:r>
              <a:rPr lang="en-US" sz="2800" dirty="0" smtClean="0"/>
              <a:t> </a:t>
            </a:r>
            <a:r>
              <a:rPr lang="en-US" sz="2800" dirty="0" smtClean="0"/>
              <a:t>days –Sketch- Abstract </a:t>
            </a:r>
            <a:r>
              <a:rPr lang="en-US" sz="2800" dirty="0" smtClean="0"/>
              <a:t>Self-Portrait (Wed.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3 </a:t>
            </a:r>
            <a:r>
              <a:rPr lang="en-US" sz="2800" dirty="0" smtClean="0"/>
              <a:t>days -Final </a:t>
            </a:r>
            <a:r>
              <a:rPr lang="en-US" sz="2800" dirty="0" smtClean="0"/>
              <a:t>Self-Portrait (Fri. 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Tues.15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&amp; Thurs.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– DUE @ end of class) </a:t>
            </a:r>
          </a:p>
          <a:p>
            <a:pPr>
              <a:buNone/>
            </a:pPr>
            <a:r>
              <a:rPr lang="en-US" sz="2800" dirty="0" smtClean="0"/>
              <a:t>*</a:t>
            </a:r>
            <a:r>
              <a:rPr lang="en-US" sz="2800" dirty="0" smtClean="0"/>
              <a:t>planners, 3 minutes to write this down*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Realistic Self-Portrait Sketch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845734"/>
            <a:ext cx="85344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Student shows knowledge of face proportions 10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Student uses two types of shading techniques(stippling, cross-hatching, blending, etc.)</a:t>
            </a:r>
            <a:r>
              <a:rPr lang="en-US" sz="2400" b="1" dirty="0"/>
              <a:t> </a:t>
            </a:r>
            <a:r>
              <a:rPr lang="en-US" sz="2400" b="1" dirty="0" smtClean="0"/>
              <a:t>5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Student fills the page 10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Name and class period is printed on the back, student signed the front of the drawing with their signature 5 points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algn="r">
              <a:buFont typeface="Arial" panose="020B0604020202020204" pitchFamily="34" charset="0"/>
              <a:buChar char="•"/>
            </a:pPr>
            <a:r>
              <a:rPr lang="en-US" sz="2400" b="1" dirty="0" smtClean="0"/>
              <a:t>Total points possible 30 points </a:t>
            </a:r>
          </a:p>
          <a:p>
            <a:pPr algn="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45734"/>
            <a:ext cx="9067799" cy="447886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Remember: </a:t>
            </a:r>
          </a:p>
          <a:p>
            <a:pPr lvl="1"/>
            <a:r>
              <a:rPr lang="en-US" dirty="0" smtClean="0"/>
              <a:t>Table area must be cleaned before you can leave (4</a:t>
            </a:r>
            <a:r>
              <a:rPr lang="en-US" baseline="30000" dirty="0" smtClean="0"/>
              <a:t>th</a:t>
            </a:r>
            <a:r>
              <a:rPr lang="en-US" dirty="0" smtClean="0"/>
              <a:t> period put up chairs)</a:t>
            </a:r>
          </a:p>
          <a:p>
            <a:pPr lvl="1"/>
            <a:r>
              <a:rPr lang="en-US" dirty="0" smtClean="0"/>
              <a:t>Anything around the floor needs to be put away</a:t>
            </a:r>
          </a:p>
          <a:p>
            <a:pPr lvl="1"/>
            <a:r>
              <a:rPr lang="en-US" dirty="0" smtClean="0"/>
              <a:t>All things put back where you found them</a:t>
            </a:r>
          </a:p>
          <a:p>
            <a:pPr lvl="1"/>
            <a:r>
              <a:rPr lang="en-US" dirty="0" smtClean="0"/>
              <a:t>Folders in the shelves by the </a:t>
            </a:r>
            <a:r>
              <a:rPr lang="en-US" dirty="0" smtClean="0"/>
              <a:t>door – in your class period column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Exit Pass</a:t>
            </a:r>
            <a:r>
              <a:rPr lang="en-US" dirty="0" smtClean="0"/>
              <a:t>: 12.3.2015</a:t>
            </a:r>
            <a:endParaRPr lang="en-US" dirty="0" smtClean="0"/>
          </a:p>
          <a:p>
            <a:r>
              <a:rPr lang="en-US" sz="2600" dirty="0" smtClean="0"/>
              <a:t>1) What was the area you had the most difficulty drawing today? Why?</a:t>
            </a:r>
          </a:p>
          <a:p>
            <a:r>
              <a:rPr lang="en-US" sz="2600" dirty="0" smtClean="0"/>
              <a:t>2) What part of the face was the easiest to draw? Why?</a:t>
            </a:r>
            <a:endParaRPr lang="en-US" sz="26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PTC tonight 3:30-6:30 pm in the commons area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Art Show – December 15</a:t>
            </a:r>
            <a:r>
              <a:rPr lang="en-US" baseline="30000" dirty="0" smtClean="0"/>
              <a:t>th</a:t>
            </a:r>
            <a:r>
              <a:rPr lang="en-US" dirty="0" smtClean="0"/>
              <a:t> 6-7pm, if you have something you’d like to put in the show give it to Mrs. Lyon to hang it up</a:t>
            </a:r>
          </a:p>
        </p:txBody>
      </p:sp>
      <p:pic>
        <p:nvPicPr>
          <p:cNvPr id="4" name="Picture 3" descr="ex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286604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10.19.2010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in table discussions about Bell Work</a:t>
            </a:r>
          </a:p>
          <a:p>
            <a:r>
              <a:rPr lang="en-US" dirty="0" smtClean="0"/>
              <a:t>Earn full participation points(see post for reminders)</a:t>
            </a:r>
          </a:p>
          <a:p>
            <a:r>
              <a:rPr lang="en-US" dirty="0" smtClean="0"/>
              <a:t>Participate in sketch practice</a:t>
            </a:r>
          </a:p>
          <a:p>
            <a:r>
              <a:rPr lang="en-US" dirty="0" smtClean="0"/>
              <a:t>Work on Self-Portrait ( Assignment #4)</a:t>
            </a:r>
          </a:p>
          <a:p>
            <a:endParaRPr lang="en-US" dirty="0" smtClean="0"/>
          </a:p>
          <a:p>
            <a:r>
              <a:rPr lang="en-US" dirty="0" smtClean="0"/>
              <a:t>Turn in:</a:t>
            </a:r>
          </a:p>
          <a:p>
            <a:pPr lvl="1"/>
            <a:r>
              <a:rPr lang="en-US" dirty="0" smtClean="0"/>
              <a:t>Bell work</a:t>
            </a:r>
          </a:p>
          <a:p>
            <a:pPr lvl="1"/>
            <a:r>
              <a:rPr lang="en-US" dirty="0" smtClean="0"/>
              <a:t>Sketch </a:t>
            </a:r>
            <a:r>
              <a:rPr lang="en-US" dirty="0" err="1" smtClean="0"/>
              <a:t>practive</a:t>
            </a:r>
            <a:endParaRPr lang="en-US" dirty="0" smtClean="0"/>
          </a:p>
          <a:p>
            <a:pPr lvl="1"/>
            <a:r>
              <a:rPr lang="en-US" dirty="0" smtClean="0"/>
              <a:t>Exit Pass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400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Remember: </a:t>
            </a:r>
          </a:p>
          <a:p>
            <a:pPr lvl="1"/>
            <a:r>
              <a:rPr lang="en-US" dirty="0" smtClean="0"/>
              <a:t>Table area must be cleaned before you can leave (4</a:t>
            </a:r>
            <a:r>
              <a:rPr lang="en-US" baseline="30000" dirty="0" smtClean="0"/>
              <a:t>th</a:t>
            </a:r>
            <a:r>
              <a:rPr lang="en-US" dirty="0" smtClean="0"/>
              <a:t> period put up chairs)</a:t>
            </a:r>
          </a:p>
          <a:p>
            <a:pPr lvl="1"/>
            <a:r>
              <a:rPr lang="en-US" dirty="0" smtClean="0"/>
              <a:t>Anything around the floor needs to be put away</a:t>
            </a:r>
          </a:p>
          <a:p>
            <a:pPr lvl="1"/>
            <a:r>
              <a:rPr lang="en-US" dirty="0" smtClean="0"/>
              <a:t>All things put back where you found them</a:t>
            </a:r>
          </a:p>
          <a:p>
            <a:pPr lvl="1"/>
            <a:r>
              <a:rPr lang="en-US" dirty="0" smtClean="0"/>
              <a:t>Folders in the shelves by the door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What is the one drawing technique that helped you the most today?</a:t>
            </a:r>
          </a:p>
          <a:p>
            <a:pPr lvl="1"/>
            <a:r>
              <a:rPr lang="en-US" dirty="0" smtClean="0"/>
              <a:t>Learning how to draw:</a:t>
            </a:r>
          </a:p>
          <a:p>
            <a:pPr lvl="2"/>
            <a:r>
              <a:rPr lang="en-US" dirty="0" smtClean="0"/>
              <a:t>Face proportions</a:t>
            </a:r>
          </a:p>
          <a:p>
            <a:pPr lvl="2"/>
            <a:r>
              <a:rPr lang="en-US" dirty="0" smtClean="0"/>
              <a:t>Eyes</a:t>
            </a:r>
          </a:p>
          <a:p>
            <a:pPr lvl="2"/>
            <a:r>
              <a:rPr lang="en-US" dirty="0" smtClean="0"/>
              <a:t>Nose</a:t>
            </a:r>
          </a:p>
          <a:p>
            <a:pPr lvl="2"/>
            <a:r>
              <a:rPr lang="en-US" dirty="0" smtClean="0"/>
              <a:t>Lips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48768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Next class:</a:t>
            </a:r>
          </a:p>
          <a:p>
            <a:pPr lvl="1"/>
            <a:r>
              <a:rPr lang="en-US" dirty="0" smtClean="0"/>
              <a:t>How to draw:</a:t>
            </a:r>
          </a:p>
          <a:p>
            <a:pPr lvl="2"/>
            <a:r>
              <a:rPr lang="en-US" dirty="0" smtClean="0"/>
              <a:t>Ears</a:t>
            </a:r>
          </a:p>
          <a:p>
            <a:pPr lvl="2"/>
            <a:r>
              <a:rPr lang="en-US" dirty="0" smtClean="0"/>
              <a:t>Hair</a:t>
            </a:r>
          </a:p>
          <a:p>
            <a:pPr lvl="2"/>
            <a:r>
              <a:rPr lang="en-US" dirty="0" smtClean="0"/>
              <a:t>Neck</a:t>
            </a:r>
          </a:p>
          <a:p>
            <a:endParaRPr lang="en-US" dirty="0"/>
          </a:p>
        </p:txBody>
      </p:sp>
      <p:pic>
        <p:nvPicPr>
          <p:cNvPr id="5" name="Picture 4" descr="ex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1336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 Factory</a:t>
            </a:r>
          </a:p>
          <a:p>
            <a:pPr lvl="1"/>
            <a:r>
              <a:rPr lang="en-US" dirty="0" smtClean="0">
                <a:hlinkClick r:id="rId2"/>
              </a:rPr>
              <a:t>http://www.artyfactory.com/portraits/drawing_techniques/drawing_the_eye.htm</a:t>
            </a:r>
            <a:endParaRPr lang="en-US" dirty="0" smtClean="0"/>
          </a:p>
          <a:p>
            <a:pPr lvl="1"/>
            <a:r>
              <a:rPr lang="en-US" dirty="0" smtClean="0"/>
              <a:t>Found images on for slides about drawing eye, nose, ear, mouth, and face proportions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Art Fees need to be paid $15- or $7- for fee wavier</a:t>
            </a:r>
          </a:p>
          <a:p>
            <a:r>
              <a:rPr lang="en-US" sz="3600" dirty="0" smtClean="0"/>
              <a:t>When you pay your fee you get your mask </a:t>
            </a:r>
            <a:r>
              <a:rPr lang="en-US" sz="3600" dirty="0" smtClean="0">
                <a:sym typeface="Wingdings" panose="05000000000000000000" pitchFamily="2" charset="2"/>
              </a:rPr>
              <a:t></a:t>
            </a:r>
            <a:endParaRPr lang="en-US" sz="3600" dirty="0" smtClean="0"/>
          </a:p>
          <a:p>
            <a:r>
              <a:rPr lang="en-US" sz="3600" dirty="0" smtClean="0"/>
              <a:t>If you do not pay your fee by the end of the term, it becomes a fine and you can not get your mask </a:t>
            </a:r>
            <a:r>
              <a:rPr lang="en-US" sz="3600" dirty="0" smtClean="0">
                <a:sym typeface="Wingdings" panose="05000000000000000000" pitchFamily="2" charset="2"/>
              </a:rPr>
              <a:t>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7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Review 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4000" dirty="0" smtClean="0"/>
          </a:p>
          <a:p>
            <a:r>
              <a:rPr lang="en-US" sz="4000" dirty="0" smtClean="0"/>
              <a:t>In your table groups talk about:</a:t>
            </a:r>
          </a:p>
          <a:p>
            <a:pPr lvl="1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What is the most challenging thing for you to draw on the human face?</a:t>
            </a:r>
          </a:p>
          <a:p>
            <a:pPr lvl="1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What is the easiest thing for you to draw on the human face?</a:t>
            </a:r>
          </a:p>
          <a:p>
            <a:pPr lvl="1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What worries you the most when you think about drawing a self-portrait? Why is that?</a:t>
            </a:r>
          </a:p>
          <a:p>
            <a:pPr lvl="1">
              <a:buNone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Share technique ideas with group members that you have learned in the past about how to draw those things that are challenging for other people at your table group.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Pencil Portrait</a:t>
            </a:r>
            <a:br>
              <a:rPr lang="en-US" dirty="0" smtClean="0"/>
            </a:br>
            <a:r>
              <a:rPr lang="en-US" dirty="0" smtClean="0"/>
              <a:t>Realistic Portrait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http://www.artyfactory.com/portraits/pencil_portraits/pencil_portrait_slideshow.html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Sketching Practice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Eye</a:t>
            </a:r>
          </a:p>
          <a:p>
            <a:r>
              <a:rPr lang="en-US" sz="3600" dirty="0" smtClean="0"/>
              <a:t>Ear</a:t>
            </a:r>
          </a:p>
          <a:p>
            <a:r>
              <a:rPr lang="en-US" sz="3600" dirty="0" smtClean="0"/>
              <a:t>Nose</a:t>
            </a:r>
          </a:p>
          <a:p>
            <a:r>
              <a:rPr lang="en-US" sz="3600" dirty="0" smtClean="0"/>
              <a:t>Mouth</a:t>
            </a:r>
          </a:p>
          <a:p>
            <a:r>
              <a:rPr lang="en-US" sz="3600" dirty="0" smtClean="0"/>
              <a:t>Proportions of the Human Face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</a:t>
            </a:r>
            <a:endParaRPr lang="en-US" dirty="0"/>
          </a:p>
        </p:txBody>
      </p:sp>
      <p:pic>
        <p:nvPicPr>
          <p:cNvPr id="4" name="Content Placeholder 3" descr="eye_1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828800"/>
            <a:ext cx="6019800" cy="4331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y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505626"/>
            <a:ext cx="6629400" cy="47699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1641</TotalTime>
  <Words>1240</Words>
  <Application>Microsoft Office PowerPoint</Application>
  <PresentationFormat>On-screen Show (4:3)</PresentationFormat>
  <Paragraphs>171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Retrospect</vt:lpstr>
      <vt:lpstr>Assignment #4 Self-Portraits</vt:lpstr>
      <vt:lpstr>Bell Work 12.1.2015</vt:lpstr>
      <vt:lpstr>Agenda</vt:lpstr>
      <vt:lpstr>Reminders…</vt:lpstr>
      <vt:lpstr>Review Bell Work</vt:lpstr>
      <vt:lpstr>Pencil Portrait Realistic Portrait</vt:lpstr>
      <vt:lpstr>Sketching Practice Today</vt:lpstr>
      <vt:lpstr>Eye</vt:lpstr>
      <vt:lpstr>PowerPoint Presentation</vt:lpstr>
      <vt:lpstr>PowerPoint Presentation</vt:lpstr>
      <vt:lpstr>Ear 1</vt:lpstr>
      <vt:lpstr>Ear 2</vt:lpstr>
      <vt:lpstr>Ear 3</vt:lpstr>
      <vt:lpstr>Nose 1</vt:lpstr>
      <vt:lpstr>Nose 2</vt:lpstr>
      <vt:lpstr>Nose 3</vt:lpstr>
      <vt:lpstr>Mouth 1</vt:lpstr>
      <vt:lpstr>Mouth 2</vt:lpstr>
      <vt:lpstr>Mouth 3</vt:lpstr>
      <vt:lpstr>Exit Pass 12.1.2015</vt:lpstr>
      <vt:lpstr>Bell Work 10/21/2010</vt:lpstr>
      <vt:lpstr>Group Review of Bell Work</vt:lpstr>
      <vt:lpstr>12.3.2015 True or False Bell Work</vt:lpstr>
      <vt:lpstr>Agenda 12.3.2015</vt:lpstr>
      <vt:lpstr>Why for today?</vt:lpstr>
      <vt:lpstr>Human Head Proportions</vt:lpstr>
      <vt:lpstr>Proportions of the Face</vt:lpstr>
      <vt:lpstr>PowerPoint Presentation</vt:lpstr>
      <vt:lpstr>PowerPoint Presentation</vt:lpstr>
      <vt:lpstr>Bell Work - Review True or False?</vt:lpstr>
      <vt:lpstr>Self-Portrait Assignment</vt:lpstr>
      <vt:lpstr>Realistic Self-Portrait Sketch Rubric</vt:lpstr>
      <vt:lpstr>Exit Pass</vt:lpstr>
      <vt:lpstr>Goals for 10.19.2010</vt:lpstr>
      <vt:lpstr>Exit Pass</vt:lpstr>
      <vt:lpstr>Citations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#4 Self-Portraits</dc:title>
  <dc:creator>Erica Lyon</dc:creator>
  <cp:lastModifiedBy>Erica Lyon</cp:lastModifiedBy>
  <cp:revision>21</cp:revision>
  <cp:lastPrinted>2015-12-03T14:29:11Z</cp:lastPrinted>
  <dcterms:created xsi:type="dcterms:W3CDTF">2010-10-18T20:34:48Z</dcterms:created>
  <dcterms:modified xsi:type="dcterms:W3CDTF">2015-12-03T22:11:44Z</dcterms:modified>
</cp:coreProperties>
</file>