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93" r:id="rId4"/>
    <p:sldId id="294" r:id="rId5"/>
    <p:sldId id="258" r:id="rId6"/>
    <p:sldId id="284" r:id="rId7"/>
    <p:sldId id="259" r:id="rId8"/>
    <p:sldId id="260" r:id="rId9"/>
    <p:sldId id="261" r:id="rId10"/>
    <p:sldId id="262" r:id="rId11"/>
    <p:sldId id="263" r:id="rId12"/>
    <p:sldId id="285" r:id="rId13"/>
    <p:sldId id="264" r:id="rId14"/>
    <p:sldId id="265" r:id="rId15"/>
    <p:sldId id="288" r:id="rId16"/>
    <p:sldId id="266" r:id="rId17"/>
    <p:sldId id="268" r:id="rId18"/>
    <p:sldId id="269" r:id="rId19"/>
    <p:sldId id="271" r:id="rId20"/>
    <p:sldId id="287" r:id="rId21"/>
    <p:sldId id="289" r:id="rId22"/>
    <p:sldId id="272" r:id="rId23"/>
    <p:sldId id="295" r:id="rId24"/>
    <p:sldId id="292" r:id="rId25"/>
    <p:sldId id="290" r:id="rId26"/>
    <p:sldId id="291" r:id="rId27"/>
  </p:sldIdLst>
  <p:sldSz cx="9144000" cy="6858000" type="screen4x3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2667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5334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8001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10668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3335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16129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18796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21463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515151"/>
        </a:fontRef>
        <a:srgbClr val="515151"/>
      </a:tcTxStyle>
      <a:tcStyle>
        <a:tcBdr>
          <a:left>
            <a:ln w="25400" cap="flat">
              <a:solidFill>
                <a:srgbClr val="A9A9A4"/>
              </a:solidFill>
              <a:prstDash val="solid"/>
              <a:miter lim="400000"/>
            </a:ln>
          </a:left>
          <a:right>
            <a:ln w="25400" cap="flat">
              <a:solidFill>
                <a:srgbClr val="A9A9A4"/>
              </a:solidFill>
              <a:prstDash val="solid"/>
              <a:miter lim="400000"/>
            </a:ln>
          </a:right>
          <a:top>
            <a:ln w="25400" cap="flat">
              <a:solidFill>
                <a:srgbClr val="A9A9A4"/>
              </a:solidFill>
              <a:prstDash val="solid"/>
              <a:miter lim="400000"/>
            </a:ln>
          </a:top>
          <a:bottom>
            <a:ln w="25400" cap="flat">
              <a:solidFill>
                <a:srgbClr val="A9A9A4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4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1A5D4">
              <a:alpha val="15000"/>
            </a:srgbClr>
          </a:solidFill>
        </a:fill>
      </a:tcStyle>
    </a:band2H>
    <a:firstCol>
      <a:tcTxStyle b="off" i="off">
        <a:fontRef idx="minor">
          <a:srgbClr val="F3F1D8"/>
        </a:fontRef>
        <a:srgbClr val="F3F1D8"/>
      </a:tcTxStyle>
      <a:tcStyle>
        <a:tcBdr>
          <a:left>
            <a:ln w="25400" cap="flat">
              <a:solidFill>
                <a:srgbClr val="A9A9A4"/>
              </a:solidFill>
              <a:prstDash val="solid"/>
              <a:miter lim="400000"/>
            </a:ln>
          </a:left>
          <a:right>
            <a:ln w="25400" cap="flat">
              <a:solidFill>
                <a:srgbClr val="A9A9A4"/>
              </a:solidFill>
              <a:prstDash val="solid"/>
              <a:miter lim="400000"/>
            </a:ln>
          </a:right>
          <a:top>
            <a:ln w="25400" cap="flat">
              <a:solidFill>
                <a:srgbClr val="A9A9A4"/>
              </a:solidFill>
              <a:prstDash val="solid"/>
              <a:miter lim="400000"/>
            </a:ln>
          </a:top>
          <a:bottom>
            <a:ln w="25400" cap="flat">
              <a:solidFill>
                <a:srgbClr val="A9A9A4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4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8"/>
        </a:fontRef>
        <a:srgbClr val="F3F1D8"/>
      </a:tcTxStyle>
      <a:tcStyle>
        <a:tcBdr>
          <a:left>
            <a:ln w="25400" cap="flat">
              <a:solidFill>
                <a:srgbClr val="A9A9A4"/>
              </a:solidFill>
              <a:prstDash val="solid"/>
              <a:miter lim="400000"/>
            </a:ln>
          </a:left>
          <a:right>
            <a:ln w="25400" cap="flat">
              <a:solidFill>
                <a:srgbClr val="A9A9A4"/>
              </a:solidFill>
              <a:prstDash val="solid"/>
              <a:miter lim="400000"/>
            </a:ln>
          </a:right>
          <a:top>
            <a:ln w="25400" cap="flat">
              <a:solidFill>
                <a:srgbClr val="A9A9A4"/>
              </a:solidFill>
              <a:prstDash val="solid"/>
              <a:miter lim="400000"/>
            </a:ln>
          </a:top>
          <a:bottom>
            <a:ln w="25400" cap="flat">
              <a:solidFill>
                <a:srgbClr val="A9A9A4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4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8"/>
        </a:fontRef>
        <a:srgbClr val="F3F1D8"/>
      </a:tcTxStyle>
      <a:tcStyle>
        <a:tcBdr>
          <a:left>
            <a:ln w="25400" cap="flat">
              <a:solidFill>
                <a:srgbClr val="A9A9A4"/>
              </a:solidFill>
              <a:prstDash val="solid"/>
              <a:miter lim="400000"/>
            </a:ln>
          </a:left>
          <a:right>
            <a:ln w="25400" cap="flat">
              <a:solidFill>
                <a:srgbClr val="A9A9A4"/>
              </a:solidFill>
              <a:prstDash val="solid"/>
              <a:miter lim="400000"/>
            </a:ln>
          </a:right>
          <a:top>
            <a:ln w="25400" cap="flat">
              <a:solidFill>
                <a:srgbClr val="A9A9A4"/>
              </a:solidFill>
              <a:prstDash val="solid"/>
              <a:miter lim="400000"/>
            </a:ln>
          </a:top>
          <a:bottom>
            <a:ln w="25400" cap="flat">
              <a:solidFill>
                <a:srgbClr val="A9A9A4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4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0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E06CA1-1D8C-488F-9B66-927286708494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51E7F2-E361-4E1C-95FB-6B6283927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16148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06400" latinLnBrk="0">
      <a:defRPr sz="1400">
        <a:latin typeface="Lucida Grande"/>
        <a:ea typeface="Lucida Grande"/>
        <a:cs typeface="Lucida Grande"/>
        <a:sym typeface="Lucida Grande"/>
      </a:defRPr>
    </a:lvl1pPr>
    <a:lvl2pPr indent="228600" defTabSz="406400" latinLnBrk="0">
      <a:defRPr sz="1400">
        <a:latin typeface="Lucida Grande"/>
        <a:ea typeface="Lucida Grande"/>
        <a:cs typeface="Lucida Grande"/>
        <a:sym typeface="Lucida Grande"/>
      </a:defRPr>
    </a:lvl2pPr>
    <a:lvl3pPr indent="457200" defTabSz="406400" latinLnBrk="0">
      <a:defRPr sz="1400">
        <a:latin typeface="Lucida Grande"/>
        <a:ea typeface="Lucida Grande"/>
        <a:cs typeface="Lucida Grande"/>
        <a:sym typeface="Lucida Grande"/>
      </a:defRPr>
    </a:lvl3pPr>
    <a:lvl4pPr indent="685800" defTabSz="406400" latinLnBrk="0">
      <a:defRPr sz="1400">
        <a:latin typeface="Lucida Grande"/>
        <a:ea typeface="Lucida Grande"/>
        <a:cs typeface="Lucida Grande"/>
        <a:sym typeface="Lucida Grande"/>
      </a:defRPr>
    </a:lvl4pPr>
    <a:lvl5pPr indent="914400" defTabSz="406400" latinLnBrk="0">
      <a:defRPr sz="1400">
        <a:latin typeface="Lucida Grande"/>
        <a:ea typeface="Lucida Grande"/>
        <a:cs typeface="Lucida Grande"/>
        <a:sym typeface="Lucida Grande"/>
      </a:defRPr>
    </a:lvl5pPr>
    <a:lvl6pPr indent="1143000" defTabSz="406400" latinLnBrk="0">
      <a:defRPr sz="1400">
        <a:latin typeface="Lucida Grande"/>
        <a:ea typeface="Lucida Grande"/>
        <a:cs typeface="Lucida Grande"/>
        <a:sym typeface="Lucida Grande"/>
      </a:defRPr>
    </a:lvl6pPr>
    <a:lvl7pPr indent="1371600" defTabSz="406400" latinLnBrk="0">
      <a:defRPr sz="1400">
        <a:latin typeface="Lucida Grande"/>
        <a:ea typeface="Lucida Grande"/>
        <a:cs typeface="Lucida Grande"/>
        <a:sym typeface="Lucida Grande"/>
      </a:defRPr>
    </a:lvl7pPr>
    <a:lvl8pPr indent="1600200" defTabSz="406400" latinLnBrk="0">
      <a:defRPr sz="1400">
        <a:latin typeface="Lucida Grande"/>
        <a:ea typeface="Lucida Grande"/>
        <a:cs typeface="Lucida Grande"/>
        <a:sym typeface="Lucida Grande"/>
      </a:defRPr>
    </a:lvl8pPr>
    <a:lvl9pPr indent="1828800" defTabSz="406400" latinLnBrk="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4F2B-4BCF-4197-901F-D7CA0C5C334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8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6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2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5368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46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18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8BB0-1F20-4C6B-A56C-896A9F73FB4A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50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60DA-11B7-472A-AFEF-07FB059A27D8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36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0346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F21A-8405-4DA5-BEAC-3D4CC71D54EA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5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5F84-9683-4B1B-940C-516296C3B9E2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1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2AD-074C-4247-B20E-4BA1D1B80702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26FB-39E8-4A97-A330-257F2E3058A9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0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405D-5078-464B-95D5-AD1D787A29C3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5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5EF8-B59A-48DF-A116-AFDAD4B003AB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5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AEE7-DB1F-4DD1-9290-70ECE3C49600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9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845D-AA64-4C6F-B170-8AA45DD4B329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28077EF-3DB9-4852-A8C8-9AA18A70A9F8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99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classwithlyon.com/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iPT75pHL_8" TargetMode="External"/><Relationship Id="rId2" Type="http://schemas.openxmlformats.org/officeDocument/2006/relationships/hyperlink" Target="https://www.youtube.com/watch?v=oPM9FBPf7OU" TargetMode="Externa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ericalyonart.com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853439" y="252549"/>
            <a:ext cx="7032171" cy="18903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4050"/>
            </a:pPr>
            <a:r>
              <a:rPr lang="en-US" b="1" u="sng" dirty="0" smtClean="0"/>
              <a:t>Welcome to Art B</a:t>
            </a:r>
            <a:br>
              <a:rPr lang="en-US" b="1" u="sng" dirty="0" smtClean="0"/>
            </a:br>
            <a:r>
              <a:rPr b="1" u="sng" dirty="0" smtClean="0"/>
              <a:t>Bell </a:t>
            </a:r>
            <a:r>
              <a:rPr b="1" u="sng" dirty="0"/>
              <a:t>Work – </a:t>
            </a:r>
            <a:r>
              <a:rPr lang="en-US" b="1" u="sng" dirty="0" smtClean="0"/>
              <a:t>1.16.2018</a:t>
            </a:r>
            <a:br>
              <a:rPr lang="en-US" b="1" u="sng" dirty="0" smtClean="0"/>
            </a:br>
            <a:endParaRPr sz="2700" b="1" u="sng" dirty="0"/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0" y="2238104"/>
            <a:ext cx="9144000" cy="461989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971550" lvl="1" indent="-514350">
              <a:spcBef>
                <a:spcPts val="600"/>
              </a:spcBef>
              <a:buClr>
                <a:srgbClr val="F1358D"/>
              </a:buClr>
              <a:buSzPct val="90000"/>
            </a:pPr>
            <a:r>
              <a:rPr lang="en-US" sz="3600" b="1" dirty="0" smtClean="0"/>
              <a:t>Complete the paper your were given at the door – Art B Survey</a:t>
            </a:r>
          </a:p>
          <a:p>
            <a:pPr marL="971550" lvl="1" indent="-514350">
              <a:spcBef>
                <a:spcPts val="600"/>
              </a:spcBef>
              <a:buClr>
                <a:srgbClr val="F1358D"/>
              </a:buClr>
              <a:buSzPct val="90000"/>
            </a:pPr>
            <a:r>
              <a:rPr lang="en-US" sz="3600" b="1" dirty="0" smtClean="0"/>
              <a:t>When you are done there is space to sketch on the back</a:t>
            </a:r>
          </a:p>
          <a:p>
            <a:pPr marL="971550" lvl="1" indent="-514350">
              <a:spcBef>
                <a:spcPts val="600"/>
              </a:spcBef>
              <a:buClr>
                <a:srgbClr val="F1358D"/>
              </a:buClr>
              <a:buSzPct val="90000"/>
            </a:pPr>
            <a:r>
              <a:rPr lang="en-US" sz="3600" b="1" dirty="0" smtClean="0"/>
              <a:t>Thank you for waiting for others to finish</a:t>
            </a:r>
          </a:p>
        </p:txBody>
      </p:sp>
      <p:pic>
        <p:nvPicPr>
          <p:cNvPr id="177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972" y="190500"/>
            <a:ext cx="1143001" cy="1143000"/>
          </a:xfrm>
          <a:prstGeom prst="rect">
            <a:avLst/>
          </a:prstGeom>
          <a:ln w="12700"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Backcountry Skiing</a:t>
            </a:r>
          </a:p>
        </p:txBody>
      </p:sp>
      <p:pic>
        <p:nvPicPr>
          <p:cNvPr id="197" name="image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1473965"/>
            <a:ext cx="7162800" cy="5372101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90189" y="177800"/>
            <a:ext cx="8963622" cy="1206501"/>
          </a:xfrm>
          <a:prstGeom prst="rect">
            <a:avLst/>
          </a:prstGeom>
        </p:spPr>
        <p:txBody>
          <a:bodyPr anchor="ctr"/>
          <a:lstStyle/>
          <a:p>
            <a:r>
              <a:t>3 Ironman's completed!</a:t>
            </a:r>
          </a:p>
          <a:p>
            <a:pPr>
              <a:defRPr sz="2900"/>
            </a:pPr>
            <a:r>
              <a:t>2.4 mile swim, 112 mile bike, and 26.2 mile run</a:t>
            </a:r>
          </a:p>
        </p:txBody>
      </p:sp>
      <p:pic>
        <p:nvPicPr>
          <p:cNvPr id="200" name="image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1431925"/>
            <a:ext cx="7234767" cy="5426075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of my life!</a:t>
            </a:r>
            <a:endParaRPr lang="en-US" dirty="0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8016" y="1774825"/>
            <a:ext cx="6167967" cy="46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rPr dirty="0"/>
              <a:t>Mrs. Lyon’s Teaching Thoughts </a:t>
            </a:r>
            <a:r>
              <a:rPr/>
              <a:t>about </a:t>
            </a:r>
            <a:r>
              <a:rPr lang="en-US" smtClean="0"/>
              <a:t>art</a:t>
            </a:r>
            <a:r>
              <a:rPr smtClean="0"/>
              <a:t> </a:t>
            </a:r>
            <a:r>
              <a:rPr dirty="0"/>
              <a:t>class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299545" y="2065283"/>
            <a:ext cx="8844455" cy="372591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/>
            </a:pPr>
            <a:r>
              <a:rPr sz="3200" dirty="0"/>
              <a:t>Learning needs to be fun, challenging, and applied</a:t>
            </a:r>
          </a:p>
          <a:p>
            <a:pPr>
              <a:defRPr sz="2400"/>
            </a:pPr>
            <a:r>
              <a:rPr sz="3200" dirty="0"/>
              <a:t>Everyone and thing has value, treat it as such</a:t>
            </a:r>
          </a:p>
          <a:p>
            <a:pPr>
              <a:defRPr sz="2400"/>
            </a:pPr>
            <a:r>
              <a:rPr lang="en-US" sz="3200" dirty="0" smtClean="0"/>
              <a:t>Self-awareness is crucial in art, being able to take risks, and challenge yourself is key</a:t>
            </a:r>
            <a:endParaRPr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</a:t>
            </a:r>
            <a:r>
              <a:rPr dirty="0" smtClean="0"/>
              <a:t>yon’s </a:t>
            </a:r>
            <a:r>
              <a:rPr dirty="0"/>
              <a:t>faults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xfrm>
            <a:off x="157655" y="1732450"/>
            <a:ext cx="8789276" cy="40587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43638"/>
            <a:r>
              <a:rPr sz="3600" dirty="0"/>
              <a:t>It’s challenging for me to spell</a:t>
            </a:r>
          </a:p>
          <a:p>
            <a:pPr marL="1043638"/>
            <a:r>
              <a:rPr sz="3600" dirty="0"/>
              <a:t>It take me a few months to memorize names</a:t>
            </a:r>
          </a:p>
          <a:p>
            <a:pPr marL="1043638"/>
            <a:r>
              <a:rPr sz="3600" dirty="0"/>
              <a:t>I am a driven person and want the best for all of you, so I care too much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Expect of Each of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62" y="1732450"/>
            <a:ext cx="9080938" cy="477870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To be here everyday</a:t>
            </a:r>
          </a:p>
          <a:p>
            <a:r>
              <a:rPr lang="en-US" sz="2400" b="1" dirty="0" smtClean="0"/>
              <a:t>Ready to learn 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earning means change, when you change you challenge yourself</a:t>
            </a:r>
          </a:p>
          <a:p>
            <a:r>
              <a:rPr lang="en-US" sz="2400" b="1" dirty="0" smtClean="0"/>
              <a:t>Take risks!</a:t>
            </a:r>
          </a:p>
          <a:p>
            <a:pPr lvl="1"/>
            <a:r>
              <a:rPr lang="en-US" sz="2400" dirty="0" smtClean="0"/>
              <a:t>In order to learn sometimes you have to try something again or try something new</a:t>
            </a:r>
          </a:p>
          <a:p>
            <a:r>
              <a:rPr lang="en-US" sz="2400" b="1" dirty="0" smtClean="0"/>
              <a:t>Be your best self</a:t>
            </a:r>
          </a:p>
          <a:p>
            <a:pPr lvl="1"/>
            <a:r>
              <a:rPr lang="en-US" sz="2400" dirty="0" smtClean="0"/>
              <a:t>You don’t become better in one day, you become better each day as you make small changes, then you become great!</a:t>
            </a:r>
          </a:p>
        </p:txBody>
      </p:sp>
    </p:spTree>
    <p:extLst>
      <p:ext uri="{BB962C8B-B14F-4D97-AF65-F5344CB8AC3E}">
        <p14:creationId xmlns:p14="http://schemas.microsoft.com/office/powerpoint/2010/main" val="1067790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dirty="0"/>
              <a:t>Griffin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2271252" y="1580050"/>
            <a:ext cx="6542547" cy="475725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>
              <a:buSzPct val="80000"/>
            </a:pPr>
            <a:r>
              <a:rPr sz="3200" dirty="0"/>
              <a:t>Therapy dog </a:t>
            </a:r>
            <a:r>
              <a:rPr sz="3200" dirty="0">
                <a:latin typeface="Wingdings"/>
                <a:ea typeface="Wingdings"/>
                <a:cs typeface="Wingdings"/>
                <a:sym typeface="Wingdings"/>
              </a:rPr>
              <a:t></a:t>
            </a:r>
          </a:p>
          <a:p>
            <a:pPr>
              <a:buSzPct val="80000"/>
            </a:pPr>
            <a:r>
              <a:rPr sz="3200" b="1" dirty="0"/>
              <a:t>No food, candy, or drinks in </a:t>
            </a:r>
            <a:r>
              <a:rPr sz="3200" b="1" dirty="0" smtClean="0"/>
              <a:t>class</a:t>
            </a:r>
            <a:endParaRPr lang="en-US" sz="3200" b="1" dirty="0" smtClean="0"/>
          </a:p>
          <a:p>
            <a:pPr lvl="1">
              <a:buSzPct val="80000"/>
            </a:pPr>
            <a:r>
              <a:rPr lang="en-US" sz="3000" b="1" dirty="0" smtClean="0"/>
              <a:t>Only water</a:t>
            </a:r>
            <a:endParaRPr sz="3000" b="1" dirty="0"/>
          </a:p>
          <a:p>
            <a:pPr>
              <a:buSzPct val="80000"/>
            </a:pPr>
            <a:r>
              <a:rPr sz="3200" dirty="0"/>
              <a:t>Let him chill on his matt in the back</a:t>
            </a:r>
          </a:p>
          <a:p>
            <a:pPr>
              <a:buSzPct val="80000"/>
            </a:pPr>
            <a:r>
              <a:rPr sz="3200" dirty="0"/>
              <a:t>During </a:t>
            </a:r>
            <a:r>
              <a:rPr lang="en-US" sz="3200" dirty="0" smtClean="0"/>
              <a:t>studio time </a:t>
            </a:r>
            <a:r>
              <a:rPr sz="3200" dirty="0" smtClean="0"/>
              <a:t>he </a:t>
            </a:r>
            <a:r>
              <a:rPr sz="3200" dirty="0"/>
              <a:t>will be walking around</a:t>
            </a:r>
          </a:p>
          <a:p>
            <a:pPr>
              <a:buSzPct val="80000"/>
            </a:pPr>
            <a:r>
              <a:rPr sz="3200" dirty="0"/>
              <a:t>Greeting people at the door daily</a:t>
            </a:r>
          </a:p>
          <a:p>
            <a:pPr>
              <a:buSzPct val="80000"/>
            </a:pPr>
            <a:r>
              <a:rPr sz="3200" b="1" dirty="0"/>
              <a:t>No whistling or calling his name - thanks</a:t>
            </a:r>
          </a:p>
        </p:txBody>
      </p:sp>
      <p:pic>
        <p:nvPicPr>
          <p:cNvPr id="210" name="image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8" y="3517900"/>
            <a:ext cx="2114550" cy="2819400"/>
          </a:xfrm>
          <a:prstGeom prst="rect">
            <a:avLst/>
          </a:prstGeom>
          <a:ln w="12700"/>
        </p:spPr>
      </p:pic>
      <p:pic>
        <p:nvPicPr>
          <p:cNvPr id="5" name="Picture 4" descr="IMG_022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0138" cy="28268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401567" y="72176"/>
            <a:ext cx="7765322" cy="9704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50"/>
            </a:lvl1pPr>
          </a:lstStyle>
          <a:p>
            <a:r>
              <a:rPr lang="en-US" dirty="0" smtClean="0"/>
              <a:t>Quick FYIs</a:t>
            </a:r>
            <a:endParaRPr dirty="0"/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xfrm>
            <a:off x="0" y="748862"/>
            <a:ext cx="9143999" cy="596544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36900" indent="0">
              <a:lnSpc>
                <a:spcPct val="80000"/>
              </a:lnSpc>
              <a:buSzPct val="80000"/>
              <a:buNone/>
              <a:defRPr sz="1800"/>
            </a:pPr>
            <a:endParaRPr lang="en-US" sz="2400" dirty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 smtClean="0"/>
              <a:t>Disclosures </a:t>
            </a:r>
            <a:r>
              <a:rPr sz="2400" dirty="0"/>
              <a:t>- get signed and bring back = extra credit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 smtClean="0"/>
              <a:t>Recycling</a:t>
            </a:r>
            <a:r>
              <a:rPr lang="en-US" sz="2400" dirty="0" smtClean="0"/>
              <a:t>, sink, trash, paper towels, band aids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 smtClean="0"/>
              <a:t>All art supplies you need for class will either be at your table, at the door to pick up or on the back counter</a:t>
            </a:r>
            <a:endParaRPr sz="2400" dirty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Everyone will have a file folder for all their papers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Tables and chairs - we move, they </a:t>
            </a:r>
            <a:r>
              <a:rPr sz="2400" dirty="0" smtClean="0"/>
              <a:t>move</a:t>
            </a:r>
            <a:endParaRPr lang="en-US" sz="2400" dirty="0" smtClean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 smtClean="0"/>
              <a:t>Art work will stay in your class folder</a:t>
            </a:r>
            <a:endParaRPr sz="2400" dirty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Hall Pass </a:t>
            </a:r>
            <a:r>
              <a:rPr lang="en-US" sz="2400" dirty="0" smtClean="0"/>
              <a:t>–</a:t>
            </a:r>
            <a:r>
              <a:rPr sz="2400" dirty="0" smtClean="0"/>
              <a:t> </a:t>
            </a:r>
            <a:r>
              <a:rPr lang="en-US" sz="2400" dirty="0" smtClean="0"/>
              <a:t>you must have your planner to use them</a:t>
            </a:r>
          </a:p>
          <a:p>
            <a:pPr lvl="1">
              <a:lnSpc>
                <a:spcPct val="80000"/>
              </a:lnSpc>
              <a:buSzPct val="80000"/>
              <a:defRPr sz="1800"/>
            </a:pPr>
            <a:r>
              <a:rPr lang="en-US" sz="2400" dirty="0" smtClean="0"/>
              <a:t>Not during lecture, critique, or demo time, only studio time</a:t>
            </a:r>
            <a:endParaRPr sz="2400" dirty="0"/>
          </a:p>
          <a:p>
            <a:pPr lvl="1">
              <a:lnSpc>
                <a:spcPct val="80000"/>
              </a:lnSpc>
              <a:spcBef>
                <a:spcPts val="600"/>
              </a:spcBef>
              <a:buSzPct val="90000"/>
              <a:defRPr sz="1800"/>
            </a:pPr>
            <a:r>
              <a:rPr sz="2400" dirty="0"/>
              <a:t>Not during the 1</a:t>
            </a:r>
            <a:r>
              <a:rPr sz="2400" baseline="28888" dirty="0"/>
              <a:t>st</a:t>
            </a:r>
            <a:r>
              <a:rPr sz="2400" dirty="0"/>
              <a:t> 10 min. or last 10 min. of class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SzPct val="90000"/>
              <a:defRPr sz="1800"/>
            </a:pPr>
            <a:r>
              <a:rPr sz="2400" dirty="0"/>
              <a:t>Only 3 per term, must sign back of planner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Website! – </a:t>
            </a:r>
            <a:r>
              <a:rPr sz="2400" u="sng" dirty="0">
                <a:solidFill>
                  <a:srgbClr val="F19A00"/>
                </a:solidFill>
                <a:uFill>
                  <a:solidFill>
                    <a:srgbClr val="F19A00"/>
                  </a:solidFill>
                </a:uFill>
                <a:hlinkClick r:id="rId2"/>
              </a:rPr>
              <a:t>www.classwithlyon.com</a:t>
            </a:r>
            <a:r>
              <a:rPr sz="2400" dirty="0"/>
              <a:t> </a:t>
            </a:r>
            <a:endParaRPr lang="en-US" sz="2400" dirty="0" smtClean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 smtClean="0"/>
              <a:t>Questions</a:t>
            </a:r>
            <a:r>
              <a:rPr sz="2400" dirty="0"/>
              <a:t>?</a:t>
            </a:r>
          </a:p>
        </p:txBody>
      </p:sp>
      <p:pic>
        <p:nvPicPr>
          <p:cNvPr id="217" name="image1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29600" y="152398"/>
            <a:ext cx="723900" cy="1162628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693693" y="0"/>
            <a:ext cx="7765322" cy="97045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Fun things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84455" y="1221451"/>
            <a:ext cx="8473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  <a:defRPr sz="2400"/>
            </a:pPr>
            <a:r>
              <a:rPr lang="en-US" sz="4000" dirty="0" smtClean="0">
                <a:solidFill>
                  <a:schemeClr val="tx1"/>
                </a:solidFill>
              </a:rPr>
              <a:t>State Art Show – typically Studio and AP go, so keep taking art and get in studio next year</a:t>
            </a:r>
          </a:p>
          <a:p>
            <a:pPr marL="571500" indent="-571500" algn="l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  <a:defRPr sz="2400"/>
            </a:pPr>
            <a:r>
              <a:rPr lang="en-US" sz="4000" dirty="0" smtClean="0">
                <a:solidFill>
                  <a:schemeClr val="tx1"/>
                </a:solidFill>
              </a:rPr>
              <a:t>Art Shows ! –Art Gala(Feb.)</a:t>
            </a:r>
          </a:p>
          <a:p>
            <a:pPr marL="571500" indent="-571500" algn="l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  <a:defRPr sz="2400"/>
            </a:pPr>
            <a:r>
              <a:rPr lang="en-US" sz="4000" dirty="0" smtClean="0">
                <a:solidFill>
                  <a:schemeClr val="tx1"/>
                </a:solidFill>
              </a:rPr>
              <a:t>Festival of Arts – district wide art show!!! Spring Cash prizes and scholarship! Stewardship through Art Contest</a:t>
            </a:r>
          </a:p>
          <a:p>
            <a:pPr marL="571500" indent="-571500" algn="l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  <a:defRPr sz="2400"/>
            </a:pPr>
            <a:r>
              <a:rPr lang="en-US" sz="4000" dirty="0" smtClean="0">
                <a:solidFill>
                  <a:schemeClr val="tx1"/>
                </a:solidFill>
              </a:rPr>
              <a:t>Lots of other art contests throughout the year!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Class Routine Each Day</a:t>
            </a:r>
          </a:p>
        </p:txBody>
      </p:sp>
      <p:sp>
        <p:nvSpPr>
          <p:cNvPr id="227" name="Shape 227"/>
          <p:cNvSpPr>
            <a:spLocks noGrp="1"/>
          </p:cNvSpPr>
          <p:nvPr>
            <p:ph type="body" idx="1"/>
          </p:nvPr>
        </p:nvSpPr>
        <p:spPr>
          <a:xfrm>
            <a:off x="0" y="1732450"/>
            <a:ext cx="9144000" cy="40587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043638"/>
            <a:r>
              <a:rPr sz="3200" dirty="0"/>
              <a:t>Bell Work - BW</a:t>
            </a:r>
          </a:p>
          <a:p>
            <a:pPr marL="1043638"/>
            <a:r>
              <a:rPr sz="3200" dirty="0"/>
              <a:t>Essential Question - on the board</a:t>
            </a:r>
          </a:p>
          <a:p>
            <a:pPr marL="1043638"/>
            <a:r>
              <a:rPr sz="3200" dirty="0" smtClean="0"/>
              <a:t>Agenda</a:t>
            </a:r>
            <a:r>
              <a:rPr lang="en-US" sz="3200" dirty="0" smtClean="0"/>
              <a:t>, reminders, review last class</a:t>
            </a:r>
            <a:endParaRPr sz="3200" dirty="0"/>
          </a:p>
          <a:p>
            <a:pPr marL="1043638"/>
            <a:r>
              <a:rPr sz="3200" dirty="0"/>
              <a:t>Lesson </a:t>
            </a:r>
            <a:r>
              <a:rPr lang="en-US" sz="3200" dirty="0" smtClean="0"/>
              <a:t>–</a:t>
            </a:r>
            <a:r>
              <a:rPr sz="3200" dirty="0" smtClean="0"/>
              <a:t> </a:t>
            </a:r>
            <a:r>
              <a:rPr lang="en-US" sz="3200" dirty="0" smtClean="0"/>
              <a:t>demos, mini lectures, etc.</a:t>
            </a:r>
          </a:p>
          <a:p>
            <a:pPr marL="1043638"/>
            <a:r>
              <a:rPr lang="en-US" sz="3200" dirty="0" smtClean="0"/>
              <a:t>Studio Time! - Creating your art!</a:t>
            </a:r>
            <a:endParaRPr sz="3200" dirty="0"/>
          </a:p>
          <a:p>
            <a:pPr marL="1043638"/>
            <a:r>
              <a:rPr sz="3200" dirty="0" smtClean="0"/>
              <a:t>Review</a:t>
            </a:r>
            <a:r>
              <a:rPr lang="en-US" sz="3200" dirty="0" smtClean="0"/>
              <a:t> – what’s going to happen next class</a:t>
            </a:r>
            <a:endParaRPr sz="3200" dirty="0"/>
          </a:p>
          <a:p>
            <a:pPr marL="1043638"/>
            <a:r>
              <a:rPr sz="3200" dirty="0"/>
              <a:t>Exit </a:t>
            </a:r>
            <a:r>
              <a:rPr sz="3200" dirty="0" smtClean="0"/>
              <a:t>Pass</a:t>
            </a:r>
            <a:endParaRPr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dirty="0"/>
              <a:t>Agenda </a:t>
            </a:r>
            <a:r>
              <a:rPr lang="en-US" dirty="0" smtClean="0"/>
              <a:t>1.16.18</a:t>
            </a:r>
            <a:endParaRPr dirty="0"/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78377" y="1489166"/>
            <a:ext cx="8978537" cy="5368834"/>
          </a:xfrm>
          <a:prstGeom prst="rect">
            <a:avLst/>
          </a:prstGeom>
        </p:spPr>
        <p:txBody>
          <a:bodyPr numCol="2" anchor="t"/>
          <a:lstStyle/>
          <a:p>
            <a:pPr>
              <a:buSzPct val="80000"/>
            </a:pPr>
            <a:endParaRPr lang="en-US" dirty="0" smtClean="0"/>
          </a:p>
          <a:p>
            <a:pPr>
              <a:buSzPct val="80000"/>
            </a:pPr>
            <a:r>
              <a:rPr sz="3600" dirty="0" smtClean="0"/>
              <a:t>Bell </a:t>
            </a:r>
            <a:r>
              <a:rPr sz="3600" dirty="0"/>
              <a:t>Work</a:t>
            </a:r>
          </a:p>
          <a:p>
            <a:pPr>
              <a:buSzPct val="80000"/>
            </a:pPr>
            <a:r>
              <a:rPr sz="3600" dirty="0"/>
              <a:t>Agenda &amp; Essential Question</a:t>
            </a:r>
          </a:p>
          <a:p>
            <a:pPr>
              <a:buSzPct val="80000"/>
            </a:pPr>
            <a:r>
              <a:rPr sz="3600" dirty="0"/>
              <a:t>Who is Mrs. Lyon &amp; Griffin?</a:t>
            </a:r>
          </a:p>
          <a:p>
            <a:pPr>
              <a:buSzPct val="80000"/>
            </a:pPr>
            <a:r>
              <a:rPr sz="3600" dirty="0"/>
              <a:t>Who are the students?</a:t>
            </a:r>
          </a:p>
          <a:p>
            <a:pPr>
              <a:buSzPct val="80000"/>
            </a:pPr>
            <a:r>
              <a:rPr sz="3600" dirty="0"/>
              <a:t>What is this class?</a:t>
            </a:r>
          </a:p>
          <a:p>
            <a:pPr>
              <a:buSzPct val="80000"/>
            </a:pPr>
            <a:r>
              <a:rPr sz="3600" dirty="0"/>
              <a:t>Disclosure, calendar, </a:t>
            </a:r>
            <a:r>
              <a:rPr lang="en-US" sz="3600" dirty="0" smtClean="0"/>
              <a:t>letter home, </a:t>
            </a:r>
            <a:r>
              <a:rPr sz="3600" dirty="0" smtClean="0"/>
              <a:t>etc</a:t>
            </a:r>
            <a:r>
              <a:rPr sz="3600" dirty="0"/>
              <a:t>.</a:t>
            </a:r>
          </a:p>
          <a:p>
            <a:pPr>
              <a:buSzPct val="80000"/>
            </a:pPr>
            <a:r>
              <a:rPr lang="en-US" sz="3600" dirty="0" smtClean="0"/>
              <a:t>Two Book Covers!</a:t>
            </a:r>
            <a:endParaRPr sz="3600" dirty="0"/>
          </a:p>
          <a:p>
            <a:pPr>
              <a:buSzPct val="80000"/>
            </a:pPr>
            <a:r>
              <a:rPr sz="3600" dirty="0"/>
              <a:t>Exit pass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Sew books and start first project</a:t>
            </a:r>
          </a:p>
          <a:p>
            <a:r>
              <a:rPr lang="en-US" sz="3600" dirty="0" smtClean="0"/>
              <a:t>Contour line </a:t>
            </a:r>
            <a:r>
              <a:rPr lang="en-US" sz="3600" dirty="0" smtClean="0"/>
              <a:t>poetry</a:t>
            </a:r>
            <a:endParaRPr lang="en-US" sz="3600" dirty="0" smtClean="0"/>
          </a:p>
          <a:p>
            <a:r>
              <a:rPr lang="en-US" sz="3600" dirty="0" smtClean="0"/>
              <a:t>Be ready to draw next class</a:t>
            </a:r>
          </a:p>
          <a:p>
            <a:r>
              <a:rPr lang="en-US" sz="3600" dirty="0" smtClean="0"/>
              <a:t>See you all tomorrow!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36011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Contour Lines</a:t>
            </a:r>
            <a:endParaRPr lang="en-US" dirty="0"/>
          </a:p>
        </p:txBody>
      </p:sp>
      <p:sp>
        <p:nvSpPr>
          <p:cNvPr id="4" name="AutoShape 2" descr="Image result for contour lines drawing"/>
          <p:cNvSpPr>
            <a:spLocks noGrp="1" noChangeAspect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70" y="1580050"/>
            <a:ext cx="6645620" cy="45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57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-18322" y="744536"/>
            <a:ext cx="7765322" cy="97045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r>
              <a:rPr dirty="0"/>
              <a:t>Last few Minuets of Class </a:t>
            </a:r>
            <a:r>
              <a:rPr lang="en-US" dirty="0" smtClean="0"/>
              <a:t>1.16.2018</a:t>
            </a:r>
            <a:endParaRPr dirty="0"/>
          </a:p>
        </p:txBody>
      </p:sp>
      <p:sp>
        <p:nvSpPr>
          <p:cNvPr id="230" name="Shape 230"/>
          <p:cNvSpPr>
            <a:spLocks noGrp="1"/>
          </p:cNvSpPr>
          <p:nvPr>
            <p:ph type="body" idx="1"/>
          </p:nvPr>
        </p:nvSpPr>
        <p:spPr>
          <a:xfrm>
            <a:off x="0" y="2044700"/>
            <a:ext cx="9144000" cy="4432299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 marL="438912" indent="-201167">
              <a:lnSpc>
                <a:spcPct val="90000"/>
              </a:lnSpc>
              <a:buSzTx/>
              <a:buNone/>
              <a:defRPr sz="2400"/>
            </a:pPr>
            <a:r>
              <a:rPr dirty="0"/>
              <a:t>Exit Pass(to get out of class</a:t>
            </a:r>
            <a:r>
              <a:rPr dirty="0" smtClean="0"/>
              <a:t>)</a:t>
            </a:r>
            <a:endParaRPr lang="en-US" dirty="0" smtClean="0"/>
          </a:p>
          <a:p>
            <a:pPr marL="438912" indent="-201167">
              <a:lnSpc>
                <a:spcPct val="90000"/>
              </a:lnSpc>
              <a:buSzTx/>
              <a:buNone/>
              <a:defRPr sz="2400"/>
            </a:pPr>
            <a:r>
              <a:rPr lang="en-US" dirty="0" smtClean="0"/>
              <a:t>Remember to write your name on the exit pass</a:t>
            </a:r>
            <a:endParaRPr lang="en-US" dirty="0" smtClean="0"/>
          </a:p>
          <a:p>
            <a:pPr marL="514350" lvl="1" indent="-514350">
              <a:lnSpc>
                <a:spcPct val="90000"/>
              </a:lnSpc>
              <a:spcBef>
                <a:spcPts val="800"/>
              </a:spcBef>
              <a:buClr>
                <a:srgbClr val="F1358D"/>
              </a:buClr>
              <a:buSzPct val="90000"/>
              <a:buAutoNum type="arabicParenR"/>
              <a:defRPr sz="2400"/>
            </a:pPr>
            <a:r>
              <a:rPr sz="3200" b="1" dirty="0" smtClean="0"/>
              <a:t>What </a:t>
            </a:r>
            <a:r>
              <a:rPr sz="3200" b="1" dirty="0"/>
              <a:t>was your favorite thing we did today?</a:t>
            </a:r>
          </a:p>
          <a:p>
            <a:pPr marL="514350" lvl="1" indent="-514350">
              <a:lnSpc>
                <a:spcPct val="90000"/>
              </a:lnSpc>
              <a:spcBef>
                <a:spcPts val="800"/>
              </a:spcBef>
              <a:buClr>
                <a:srgbClr val="F1358D"/>
              </a:buClr>
              <a:buSzPct val="90000"/>
              <a:buAutoNum type="arabicParenR"/>
              <a:defRPr sz="2400"/>
            </a:pPr>
            <a:r>
              <a:rPr sz="3200" b="1" dirty="0"/>
              <a:t>What are you most excited about so far in this class?</a:t>
            </a:r>
          </a:p>
          <a:p>
            <a:pPr marL="446738" lvl="1">
              <a:lnSpc>
                <a:spcPct val="90000"/>
              </a:lnSpc>
              <a:spcBef>
                <a:spcPts val="800"/>
              </a:spcBef>
              <a:buSzPct val="90000"/>
              <a:defRPr sz="2400" b="1"/>
            </a:pPr>
            <a:endParaRPr b="1" dirty="0"/>
          </a:p>
          <a:p>
            <a:pPr marL="446738" lvl="1">
              <a:lnSpc>
                <a:spcPct val="90000"/>
              </a:lnSpc>
              <a:spcBef>
                <a:spcPts val="800"/>
              </a:spcBef>
              <a:buSzPct val="90000"/>
              <a:defRPr sz="2400"/>
            </a:pPr>
            <a:r>
              <a:rPr lang="en-US" b="1" dirty="0" smtClean="0"/>
              <a:t>On </a:t>
            </a:r>
            <a:r>
              <a:rPr lang="en-US" b="1" dirty="0" smtClean="0"/>
              <a:t>a sticky note and slap it on the door on the way out</a:t>
            </a:r>
            <a:endParaRPr b="1" dirty="0"/>
          </a:p>
          <a:p>
            <a:pPr marL="514350" lvl="1" indent="-514350">
              <a:lnSpc>
                <a:spcPct val="90000"/>
              </a:lnSpc>
              <a:spcBef>
                <a:spcPts val="800"/>
              </a:spcBef>
              <a:buClr>
                <a:srgbClr val="F1358D"/>
              </a:buClr>
              <a:buSzPct val="90000"/>
              <a:buAutoNum type="arabicParenR" startAt="3"/>
              <a:defRPr sz="2400"/>
            </a:pPr>
            <a:endParaRPr b="1" dirty="0"/>
          </a:p>
          <a:p>
            <a:pPr marL="0" lvl="1" indent="0">
              <a:lnSpc>
                <a:spcPct val="90000"/>
              </a:lnSpc>
              <a:spcBef>
                <a:spcPts val="800"/>
              </a:spcBef>
              <a:buClr>
                <a:srgbClr val="F1358D"/>
              </a:buClr>
              <a:buSzTx/>
              <a:buNone/>
              <a:defRPr sz="2400"/>
            </a:pPr>
            <a:r>
              <a:rPr b="1" dirty="0"/>
              <a:t>Remember to take: Disclosure to Parents/Guardians to sign and bring back next class</a:t>
            </a:r>
          </a:p>
        </p:txBody>
      </p:sp>
      <p:pic>
        <p:nvPicPr>
          <p:cNvPr id="231" name="image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7000" y="744537"/>
            <a:ext cx="1300163" cy="1300164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Advisory 1.16.2018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794" y="1732450"/>
            <a:ext cx="8891452" cy="4058751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Grade checks(review last terms grades) – Wednesday(tomorrow)</a:t>
            </a:r>
          </a:p>
          <a:p>
            <a:pPr lvl="1"/>
            <a:r>
              <a:rPr lang="en-US" sz="2400" b="1" dirty="0" smtClean="0"/>
              <a:t>Review goals, write goals for Semester 2, term 3!</a:t>
            </a:r>
          </a:p>
          <a:p>
            <a:r>
              <a:rPr lang="en-US" sz="2400" b="1" dirty="0" smtClean="0"/>
              <a:t>Today:</a:t>
            </a:r>
          </a:p>
          <a:p>
            <a:pPr lvl="1"/>
            <a:r>
              <a:rPr lang="en-US" sz="2400" b="1" dirty="0" smtClean="0"/>
              <a:t>Fire drill</a:t>
            </a:r>
          </a:p>
          <a:p>
            <a:pPr lvl="1"/>
            <a:r>
              <a:rPr lang="en-US" sz="2400" b="1" dirty="0" smtClean="0"/>
              <a:t>Review:</a:t>
            </a:r>
          </a:p>
          <a:p>
            <a:pPr lvl="2"/>
            <a:r>
              <a:rPr lang="en-US" sz="2400" b="1" dirty="0" smtClean="0"/>
              <a:t>Where do we go?</a:t>
            </a:r>
          </a:p>
          <a:p>
            <a:pPr lvl="2"/>
            <a:r>
              <a:rPr lang="en-US" sz="2400" b="1" dirty="0" smtClean="0"/>
              <a:t>How do we line up?</a:t>
            </a:r>
          </a:p>
          <a:p>
            <a:pPr lvl="2"/>
            <a:r>
              <a:rPr lang="en-US" sz="2400" b="1" dirty="0" smtClean="0"/>
              <a:t>What do you do if a fire happens between passing times, lunch, or during another class period that’s not advisory?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5313017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YouTube </a:t>
            </a:r>
            <a:r>
              <a:rPr lang="en-US" dirty="0" smtClean="0"/>
              <a:t>Example Videos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www.youtube.com/watch?v=oPM9FBPf7OU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www.youtube.com/watch?v=QiPT75pHL_8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73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Contour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Cup</a:t>
            </a:r>
          </a:p>
          <a:p>
            <a:r>
              <a:rPr lang="en-US" sz="4000" dirty="0" smtClean="0"/>
              <a:t>Doc. Camera demo</a:t>
            </a:r>
          </a:p>
          <a:p>
            <a:r>
              <a:rPr lang="en-US" sz="4000" dirty="0" smtClean="0"/>
              <a:t>You will need a pencil and paper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62389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Booklets and Rotations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717" y="1732450"/>
            <a:ext cx="8765628" cy="405875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Grab an object in the room</a:t>
            </a:r>
          </a:p>
          <a:p>
            <a:r>
              <a:rPr lang="en-US" sz="4400" dirty="0" smtClean="0"/>
              <a:t>Fold a book with at least 6 pages</a:t>
            </a:r>
          </a:p>
          <a:p>
            <a:r>
              <a:rPr lang="en-US" sz="4400" dirty="0" smtClean="0"/>
              <a:t>Contour rotational drawing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603444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944" y="853440"/>
            <a:ext cx="7765322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Books!</a:t>
            </a:r>
            <a:br>
              <a:rPr lang="en-US" dirty="0" smtClean="0"/>
            </a:br>
            <a:r>
              <a:rPr lang="en-US" b="1" dirty="0"/>
              <a:t>Goal: To complete two book cover designs by the end of class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296" y="2360023"/>
            <a:ext cx="8856617" cy="397110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Watercolor paints at a few tables</a:t>
            </a:r>
          </a:p>
          <a:p>
            <a:r>
              <a:rPr lang="en-US" sz="3200" b="1" dirty="0" smtClean="0"/>
              <a:t>Markers at another table</a:t>
            </a:r>
          </a:p>
          <a:p>
            <a:r>
              <a:rPr lang="en-US" sz="3200" b="1" dirty="0" smtClean="0"/>
              <a:t>Shading pencils </a:t>
            </a:r>
          </a:p>
          <a:p>
            <a:r>
              <a:rPr lang="en-US" sz="3200" b="1" dirty="0" smtClean="0"/>
              <a:t>Colored pencils</a:t>
            </a:r>
          </a:p>
          <a:p>
            <a:endParaRPr lang="en-US" sz="3200" b="1" dirty="0"/>
          </a:p>
          <a:p>
            <a:r>
              <a:rPr lang="en-US" sz="3200" b="1" dirty="0" smtClean="0"/>
              <a:t>Feel free to combine media(art materials) </a:t>
            </a:r>
          </a:p>
          <a:p>
            <a:pPr marL="3690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4862580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you are working…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" y="1732450"/>
            <a:ext cx="8847909" cy="405875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Look up between slides</a:t>
            </a:r>
          </a:p>
          <a:p>
            <a:r>
              <a:rPr lang="en-US" sz="4000" b="1" dirty="0" smtClean="0"/>
              <a:t>Please listen …. This info will be resourceful to you for the rest of the year. </a:t>
            </a:r>
          </a:p>
          <a:p>
            <a:r>
              <a:rPr lang="en-US" sz="4000" b="1" dirty="0" smtClean="0"/>
              <a:t>Please work on your art</a:t>
            </a:r>
          </a:p>
        </p:txBody>
      </p:sp>
    </p:spTree>
    <p:extLst>
      <p:ext uri="{BB962C8B-B14F-4D97-AF65-F5344CB8AC3E}">
        <p14:creationId xmlns:p14="http://schemas.microsoft.com/office/powerpoint/2010/main" val="11398793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Who is Mrs. Lyon?</a:t>
            </a:r>
          </a:p>
        </p:txBody>
      </p:sp>
      <p:pic>
        <p:nvPicPr>
          <p:cNvPr id="183" name="the-king-egh_print&amp;h=401&amp;w=600&amp;tbnid=QYtr3270eU887M-&amp;docid=Uq4x0yewBWJArM&amp;ei=uwndVebBIIGqogSQ_bCIAQ&amp;tbm=isch&amp;client=safari&amp;ved=0CEIQMygSMBJqFQoTCKaLh67AxccCFQGViAodkD4MEQ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6100" y="1714500"/>
            <a:ext cx="5782665" cy="384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Professional Artist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" y="2667000"/>
            <a:ext cx="9151149" cy="2763901"/>
          </a:xfrm>
        </p:spPr>
      </p:pic>
    </p:spTree>
    <p:extLst>
      <p:ext uri="{BB962C8B-B14F-4D97-AF65-F5344CB8AC3E}">
        <p14:creationId xmlns:p14="http://schemas.microsoft.com/office/powerpoint/2010/main" val="10764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-114300" y="177800"/>
            <a:ext cx="7366000" cy="1206500"/>
          </a:xfrm>
          <a:prstGeom prst="rect">
            <a:avLst/>
          </a:prstGeom>
        </p:spPr>
        <p:txBody>
          <a:bodyPr anchor="ctr"/>
          <a:lstStyle/>
          <a:p>
            <a:pPr>
              <a:defRPr sz="2800">
                <a:solidFill>
                  <a:srgbClr val="0096FF"/>
                </a:solidFill>
              </a:defRPr>
            </a:pPr>
            <a:r>
              <a:rPr u="sng" dirty="0" smtClean="0">
                <a:hlinkClick r:id="rId2"/>
              </a:rPr>
              <a:t>www.ericalyonart.com</a:t>
            </a:r>
            <a:endParaRPr u="sng" dirty="0">
              <a:hlinkClick r:id="rId2"/>
            </a:endParaRPr>
          </a:p>
        </p:txBody>
      </p:sp>
      <p:pic>
        <p:nvPicPr>
          <p:cNvPr id="186" name="image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21500" y="-3979"/>
            <a:ext cx="2232226" cy="7290208"/>
          </a:xfrm>
          <a:prstGeom prst="rect">
            <a:avLst/>
          </a:prstGeom>
          <a:ln w="12700"/>
        </p:spPr>
      </p:pic>
      <p:sp>
        <p:nvSpPr>
          <p:cNvPr id="187" name="Shape 187"/>
          <p:cNvSpPr/>
          <p:nvPr/>
        </p:nvSpPr>
        <p:spPr>
          <a:xfrm>
            <a:off x="457200" y="1676400"/>
            <a:ext cx="6211614" cy="3954929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00" b="1" dirty="0" smtClean="0">
                <a:solidFill>
                  <a:schemeClr val="tx1"/>
                </a:solidFill>
              </a:rPr>
              <a:t>Upcoming &amp; Current Shows </a:t>
            </a:r>
            <a:r>
              <a:rPr sz="2800" b="1" dirty="0" smtClean="0">
                <a:solidFill>
                  <a:schemeClr val="tx1"/>
                </a:solidFill>
              </a:rPr>
              <a:t>:</a:t>
            </a:r>
            <a:endParaRPr sz="2800" b="1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defRPr sz="2800"/>
            </a:pPr>
            <a:endParaRPr sz="2800" b="1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</a:pPr>
            <a:r>
              <a:rPr sz="2800" u="sng" dirty="0">
                <a:solidFill>
                  <a:schemeClr val="tx1"/>
                </a:solidFill>
              </a:rPr>
              <a:t>in </a:t>
            </a:r>
            <a:r>
              <a:rPr sz="2800" u="sng" dirty="0" smtClean="0">
                <a:solidFill>
                  <a:schemeClr val="tx1"/>
                </a:solidFill>
              </a:rPr>
              <a:t>Ogden</a:t>
            </a:r>
            <a:endParaRPr lang="en-US" sz="2800" u="sng" dirty="0" smtClean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</a:pPr>
            <a:endParaRPr sz="2800" u="sng" dirty="0">
              <a:solidFill>
                <a:schemeClr val="tx1"/>
              </a:solidFill>
            </a:endParaRP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Union Station Gallery – March 2018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Second Track Sports – 12</a:t>
            </a:r>
            <a:r>
              <a:rPr lang="en-US" sz="280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 and Harrison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Gear:30 – downtown on Washington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Blooming Lotus Café – 25</a:t>
            </a:r>
            <a:r>
              <a:rPr lang="en-US" sz="280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 Street</a:t>
            </a:r>
            <a:endParaRPr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78377" y="609600"/>
            <a:ext cx="9004663" cy="97045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>
              <a:defRPr sz="4050"/>
            </a:lvl1pPr>
          </a:lstStyle>
          <a:p>
            <a:r>
              <a:rPr dirty="0"/>
              <a:t>Lived in Ghana, West Africa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for </a:t>
            </a:r>
            <a:r>
              <a:rPr dirty="0"/>
              <a:t>2 years teaching art to Deaf students</a:t>
            </a:r>
          </a:p>
        </p:txBody>
      </p:sp>
      <p:pic>
        <p:nvPicPr>
          <p:cNvPr id="190" name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7057" y="1717221"/>
            <a:ext cx="7086600" cy="5314950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Climbing! </a:t>
            </a:r>
          </a:p>
        </p:txBody>
      </p:sp>
      <p:pic>
        <p:nvPicPr>
          <p:cNvPr id="193" name="image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7178" y="1828800"/>
            <a:ext cx="3676651" cy="4902200"/>
          </a:xfrm>
          <a:prstGeom prst="rect">
            <a:avLst/>
          </a:prstGeom>
          <a:ln w="12700"/>
        </p:spPr>
      </p:pic>
      <p:pic>
        <p:nvPicPr>
          <p:cNvPr id="194" name="image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" y="1524000"/>
            <a:ext cx="5181600" cy="3886200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tif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opperplate"/>
        <a:ea typeface="Copperplate"/>
        <a:cs typeface="Copperplate"/>
      </a:majorFont>
      <a:minorFont>
        <a:latin typeface="Palatino"/>
        <a:ea typeface="Palatino"/>
        <a:cs typeface="Palatin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3F1D8"/>
            </a:solidFill>
            <a:effectLst>
              <a:outerShdw blurRad="25400" dist="12700" dir="162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923</TotalTime>
  <Words>837</Words>
  <Application>Microsoft Office PowerPoint</Application>
  <PresentationFormat>On-screen Show (4:3)</PresentationFormat>
  <Paragraphs>129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Calisto MT</vt:lpstr>
      <vt:lpstr>Lucida Grande</vt:lpstr>
      <vt:lpstr>Palatino</vt:lpstr>
      <vt:lpstr>Trebuchet MS</vt:lpstr>
      <vt:lpstr>Wingdings</vt:lpstr>
      <vt:lpstr>Wingdings 2</vt:lpstr>
      <vt:lpstr>Slate</vt:lpstr>
      <vt:lpstr>Welcome to Art B Bell Work – 1.16.2018 </vt:lpstr>
      <vt:lpstr>Agenda 1.16.18</vt:lpstr>
      <vt:lpstr>Design Books! Goal: To complete two book cover designs by the end of class </vt:lpstr>
      <vt:lpstr>While you are working…</vt:lpstr>
      <vt:lpstr>Who is Mrs. Lyon?</vt:lpstr>
      <vt:lpstr>Professional Artist </vt:lpstr>
      <vt:lpstr>www.ericalyonart.com</vt:lpstr>
      <vt:lpstr>Lived in Ghana, West Africa  for 2 years teaching art to Deaf students</vt:lpstr>
      <vt:lpstr>Climbing! </vt:lpstr>
      <vt:lpstr>Backcountry Skiing</vt:lpstr>
      <vt:lpstr>3 Ironman's completed! 2.4 mile swim, 112 mile bike, and 26.2 mile run</vt:lpstr>
      <vt:lpstr>Love of my life!</vt:lpstr>
      <vt:lpstr>Mrs. Lyon’s Teaching Thoughts about art class</vt:lpstr>
      <vt:lpstr>Lyon’s faults</vt:lpstr>
      <vt:lpstr>What I Expect of Each of You</vt:lpstr>
      <vt:lpstr>Griffin</vt:lpstr>
      <vt:lpstr>Quick FYIs</vt:lpstr>
      <vt:lpstr>Fun things</vt:lpstr>
      <vt:lpstr>Class Routine Each Day</vt:lpstr>
      <vt:lpstr>Next Class</vt:lpstr>
      <vt:lpstr>Contour Lines</vt:lpstr>
      <vt:lpstr>Last few Minuets of Class 1.16.2018</vt:lpstr>
      <vt:lpstr>Advisory 1.16.2018</vt:lpstr>
      <vt:lpstr>YouTube Example Videos</vt:lpstr>
      <vt:lpstr>Contour Practice</vt:lpstr>
      <vt:lpstr>Booklets and Rotations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 – 8.23.2016</dc:title>
  <dc:creator>Erica Lyon</dc:creator>
  <cp:lastModifiedBy>Erica Lyon</cp:lastModifiedBy>
  <cp:revision>17</cp:revision>
  <cp:lastPrinted>2016-08-22T22:21:29Z</cp:lastPrinted>
  <dcterms:modified xsi:type="dcterms:W3CDTF">2018-01-16T14:21:57Z</dcterms:modified>
</cp:coreProperties>
</file>