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8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571829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classwithlyon.com/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gden4arts.org/competitions/" TargetMode="External"/><Relationship Id="rId2" Type="http://schemas.openxmlformats.org/officeDocument/2006/relationships/hyperlink" Target="https://www.artandwriting.org/what-we-do/the-awards/categories/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ericalyonart.com/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First Day </a:t>
            </a:r>
            <a:r>
              <a:rPr lang="en-US" dirty="0" smtClean="0"/>
              <a:t>Drawing/Painting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8.21.2018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7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Climbing! </a:t>
            </a:r>
          </a:p>
        </p:txBody>
      </p:sp>
      <p:pic>
        <p:nvPicPr>
          <p:cNvPr id="193" name="image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1179" y="1828800"/>
            <a:ext cx="3676651" cy="4902200"/>
          </a:xfrm>
          <a:prstGeom prst="rect">
            <a:avLst/>
          </a:prstGeom>
          <a:ln w="12700"/>
        </p:spPr>
      </p:pic>
      <p:pic>
        <p:nvPicPr>
          <p:cNvPr id="194" name="image7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0200" y="1524000"/>
            <a:ext cx="5181600" cy="3886200"/>
          </a:xfrm>
          <a:prstGeom prst="rect">
            <a:avLst/>
          </a:prstGeom>
          <a:ln w="12700"/>
        </p:spPr>
      </p:pic>
    </p:spTree>
    <p:extLst>
      <p:ext uri="{BB962C8B-B14F-4D97-AF65-F5344CB8AC3E}">
        <p14:creationId xmlns:p14="http://schemas.microsoft.com/office/powerpoint/2010/main" val="18498484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Backcountry Skiing</a:t>
            </a:r>
          </a:p>
        </p:txBody>
      </p:sp>
      <p:pic>
        <p:nvPicPr>
          <p:cNvPr id="197" name="image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0800" y="1473966"/>
            <a:ext cx="7162800" cy="5372101"/>
          </a:xfrm>
          <a:prstGeom prst="rect">
            <a:avLst/>
          </a:prstGeom>
          <a:ln w="12700"/>
        </p:spPr>
      </p:pic>
    </p:spTree>
    <p:extLst>
      <p:ext uri="{BB962C8B-B14F-4D97-AF65-F5344CB8AC3E}">
        <p14:creationId xmlns:p14="http://schemas.microsoft.com/office/powerpoint/2010/main" val="18218900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1614189" y="177801"/>
            <a:ext cx="8963622" cy="1206501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r>
              <a:t>3 Ironman's completed!</a:t>
            </a:r>
          </a:p>
          <a:p>
            <a:pPr>
              <a:defRPr sz="2900"/>
            </a:pPr>
            <a:r>
              <a:t>2.4 mile swim, 112 mile bike, and 26.2 mile run</a:t>
            </a:r>
          </a:p>
        </p:txBody>
      </p:sp>
      <p:pic>
        <p:nvPicPr>
          <p:cNvPr id="200" name="image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201" y="1431926"/>
            <a:ext cx="7234767" cy="5426075"/>
          </a:xfrm>
          <a:prstGeom prst="rect">
            <a:avLst/>
          </a:prstGeom>
          <a:ln w="12700"/>
        </p:spPr>
      </p:pic>
    </p:spTree>
    <p:extLst>
      <p:ext uri="{BB962C8B-B14F-4D97-AF65-F5344CB8AC3E}">
        <p14:creationId xmlns:p14="http://schemas.microsoft.com/office/powerpoint/2010/main" val="383410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095" y="924475"/>
            <a:ext cx="7765322" cy="970450"/>
          </a:xfrm>
        </p:spPr>
        <p:txBody>
          <a:bodyPr/>
          <a:lstStyle/>
          <a:p>
            <a:r>
              <a:rPr lang="en-US" dirty="0" smtClean="0"/>
              <a:t>Love of my life!</a:t>
            </a:r>
            <a:endParaRPr lang="en-US" dirty="0"/>
          </a:p>
        </p:txBody>
      </p:sp>
      <p:pic>
        <p:nvPicPr>
          <p:cNvPr id="4" name="Content Placeholder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7108" y="1894925"/>
            <a:ext cx="4023361" cy="3017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194" y="1894926"/>
            <a:ext cx="3735977" cy="28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dirty="0"/>
              <a:t>Mrs. Lyon’s Teaching Thoughts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about </a:t>
            </a:r>
            <a:r>
              <a:rPr lang="en-US" dirty="0"/>
              <a:t>A</a:t>
            </a:r>
            <a:r>
              <a:rPr lang="en-US" dirty="0" smtClean="0"/>
              <a:t>rt</a:t>
            </a:r>
            <a:r>
              <a:rPr dirty="0" smtClean="0"/>
              <a:t> </a:t>
            </a:r>
            <a:r>
              <a:rPr lang="en-US" dirty="0"/>
              <a:t>C</a:t>
            </a:r>
            <a:r>
              <a:rPr dirty="0" smtClean="0"/>
              <a:t>lass</a:t>
            </a:r>
            <a:endParaRPr dirty="0"/>
          </a:p>
        </p:txBody>
      </p:sp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xfrm>
            <a:off x="1112108" y="2095058"/>
            <a:ext cx="10149016" cy="405875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/>
            </a:pPr>
            <a:r>
              <a:rPr sz="3200" b="1" dirty="0" smtClean="0"/>
              <a:t>Everyone </a:t>
            </a:r>
            <a:r>
              <a:rPr sz="3200" b="1" dirty="0"/>
              <a:t>and thing has value, treat it as </a:t>
            </a:r>
            <a:r>
              <a:rPr sz="3200" b="1" dirty="0" smtClean="0"/>
              <a:t>such</a:t>
            </a:r>
            <a:endParaRPr lang="en-US" sz="3200" b="1" dirty="0" smtClean="0"/>
          </a:p>
          <a:p>
            <a:pPr>
              <a:defRPr sz="2400"/>
            </a:pPr>
            <a:endParaRPr lang="en-US" sz="3200" b="1" dirty="0" smtClean="0"/>
          </a:p>
          <a:p>
            <a:pPr>
              <a:defRPr sz="2400"/>
            </a:pPr>
            <a:r>
              <a:rPr lang="en-US" sz="3200" dirty="0"/>
              <a:t>Learning needs to be fun, challenging, and applied</a:t>
            </a:r>
          </a:p>
          <a:p>
            <a:pPr marL="0" indent="0">
              <a:buNone/>
              <a:defRPr sz="2400"/>
            </a:pPr>
            <a:endParaRPr sz="3200" b="1" dirty="0"/>
          </a:p>
          <a:p>
            <a:pPr>
              <a:defRPr sz="2400"/>
            </a:pPr>
            <a:r>
              <a:rPr lang="en-US" sz="3200" dirty="0"/>
              <a:t>Self-awareness is crucial in art, being able to take risks, and challenge yourself is key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4121933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</a:t>
            </a:r>
            <a:r>
              <a:rPr dirty="0" smtClean="0"/>
              <a:t>yon’s </a:t>
            </a:r>
            <a:r>
              <a:rPr dirty="0"/>
              <a:t>faults</a:t>
            </a:r>
          </a:p>
        </p:txBody>
      </p:sp>
      <p:sp>
        <p:nvSpPr>
          <p:cNvPr id="206" name="Shape 206"/>
          <p:cNvSpPr>
            <a:spLocks noGrp="1"/>
          </p:cNvSpPr>
          <p:nvPr>
            <p:ph type="body" idx="1"/>
          </p:nvPr>
        </p:nvSpPr>
        <p:spPr>
          <a:xfrm>
            <a:off x="2280291" y="2236947"/>
            <a:ext cx="7765322" cy="40587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43638"/>
            <a:r>
              <a:rPr sz="3600" dirty="0"/>
              <a:t>It’s challenging for me to </a:t>
            </a:r>
            <a:r>
              <a:rPr sz="3600" dirty="0" smtClean="0"/>
              <a:t>spell</a:t>
            </a:r>
            <a:endParaRPr lang="en-US" sz="3600" dirty="0" smtClean="0"/>
          </a:p>
          <a:p>
            <a:pPr marL="815038" indent="0">
              <a:buNone/>
            </a:pPr>
            <a:endParaRPr sz="3600" dirty="0"/>
          </a:p>
          <a:p>
            <a:pPr marL="1043638"/>
            <a:r>
              <a:rPr sz="3600" dirty="0"/>
              <a:t>It take me a few months to memorize </a:t>
            </a:r>
            <a:r>
              <a:rPr sz="3600" dirty="0"/>
              <a:t>names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8044903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3795253" y="254487"/>
            <a:ext cx="10515600" cy="1325563"/>
          </a:xfrm>
          <a:prstGeom prst="rect">
            <a:avLst/>
          </a:prstGeom>
        </p:spPr>
        <p:txBody>
          <a:bodyPr anchor="ctr"/>
          <a:lstStyle/>
          <a:p>
            <a:r>
              <a:rPr dirty="0"/>
              <a:t>Griffin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xfrm>
            <a:off x="3795253" y="1580050"/>
            <a:ext cx="6542547" cy="475725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buSzPct val="80000"/>
            </a:pPr>
            <a:r>
              <a:rPr sz="3200" dirty="0"/>
              <a:t>Therapy dog </a:t>
            </a:r>
            <a:r>
              <a:rPr sz="3200" dirty="0">
                <a:latin typeface="Wingdings"/>
                <a:ea typeface="Wingdings"/>
                <a:cs typeface="Wingdings"/>
                <a:sym typeface="Wingdings"/>
              </a:rPr>
              <a:t></a:t>
            </a:r>
          </a:p>
          <a:p>
            <a:pPr>
              <a:buSzPct val="80000"/>
            </a:pPr>
            <a:r>
              <a:rPr sz="3200" b="1" dirty="0"/>
              <a:t>No </a:t>
            </a:r>
            <a:r>
              <a:rPr sz="3200" b="1" dirty="0" smtClean="0"/>
              <a:t>food</a:t>
            </a:r>
            <a:r>
              <a:rPr lang="en-US" sz="3200" b="1" dirty="0" smtClean="0"/>
              <a:t> or</a:t>
            </a:r>
            <a:r>
              <a:rPr sz="3200" b="1" dirty="0" smtClean="0"/>
              <a:t> candy</a:t>
            </a:r>
            <a:endParaRPr lang="en-US" sz="3200" b="1" dirty="0" smtClean="0"/>
          </a:p>
          <a:p>
            <a:pPr>
              <a:buSzPct val="80000"/>
            </a:pPr>
            <a:r>
              <a:rPr sz="3200" dirty="0" smtClean="0"/>
              <a:t>Let </a:t>
            </a:r>
            <a:r>
              <a:rPr sz="3200" dirty="0"/>
              <a:t>him chill on his matt in the back</a:t>
            </a:r>
          </a:p>
          <a:p>
            <a:pPr>
              <a:buSzPct val="80000"/>
            </a:pPr>
            <a:r>
              <a:rPr sz="3200" dirty="0"/>
              <a:t>During </a:t>
            </a:r>
            <a:r>
              <a:rPr lang="en-US" sz="3200" dirty="0"/>
              <a:t>studio time </a:t>
            </a:r>
            <a:r>
              <a:rPr sz="3200" dirty="0"/>
              <a:t>he </a:t>
            </a:r>
            <a:r>
              <a:rPr sz="3200" dirty="0"/>
              <a:t>will be walking around</a:t>
            </a:r>
          </a:p>
          <a:p>
            <a:pPr>
              <a:buSzPct val="80000"/>
            </a:pPr>
            <a:r>
              <a:rPr sz="3200" dirty="0"/>
              <a:t>Greeting people at the door daily</a:t>
            </a:r>
          </a:p>
          <a:p>
            <a:pPr>
              <a:buSzPct val="80000"/>
            </a:pPr>
            <a:r>
              <a:rPr sz="3200" b="1" dirty="0"/>
              <a:t>No whistling or calling his name - thanks</a:t>
            </a:r>
          </a:p>
        </p:txBody>
      </p:sp>
      <p:pic>
        <p:nvPicPr>
          <p:cNvPr id="210" name="image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9588" y="3517900"/>
            <a:ext cx="2114550" cy="2819400"/>
          </a:xfrm>
          <a:prstGeom prst="rect">
            <a:avLst/>
          </a:prstGeom>
          <a:ln w="12700"/>
        </p:spPr>
      </p:pic>
      <p:pic>
        <p:nvPicPr>
          <p:cNvPr id="5" name="Picture 4" descr="IMG_022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2120138" cy="282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720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all of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Activity: 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Find something in common with everyone at your table</a:t>
            </a:r>
          </a:p>
          <a:p>
            <a:pPr lvl="2"/>
            <a:r>
              <a:rPr lang="en-US" sz="2800" b="1" dirty="0">
                <a:solidFill>
                  <a:schemeClr val="tx1"/>
                </a:solidFill>
              </a:rPr>
              <a:t>Write it down on the whiteboard</a:t>
            </a:r>
          </a:p>
          <a:p>
            <a:pPr lvl="2"/>
            <a:r>
              <a:rPr lang="en-US" sz="2800" b="1" dirty="0">
                <a:solidFill>
                  <a:schemeClr val="tx1"/>
                </a:solidFill>
              </a:rPr>
              <a:t>Pick someone to share it with the class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2130518" y="68063"/>
            <a:ext cx="7765322" cy="9704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50"/>
            </a:lvl1pPr>
          </a:lstStyle>
          <a:p>
            <a:r>
              <a:rPr lang="en-US" dirty="0" smtClean="0"/>
              <a:t>Quick FYIs</a:t>
            </a:r>
            <a:endParaRPr dirty="0"/>
          </a:p>
        </p:txBody>
      </p:sp>
      <p:sp>
        <p:nvSpPr>
          <p:cNvPr id="216" name="Shape 216"/>
          <p:cNvSpPr>
            <a:spLocks noGrp="1"/>
          </p:cNvSpPr>
          <p:nvPr>
            <p:ph type="body" idx="1"/>
          </p:nvPr>
        </p:nvSpPr>
        <p:spPr>
          <a:xfrm>
            <a:off x="1626477" y="764629"/>
            <a:ext cx="8954813" cy="668457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lnSpc>
                <a:spcPct val="80000"/>
              </a:lnSpc>
              <a:buSzPct val="80000"/>
              <a:defRPr sz="1800"/>
            </a:pPr>
            <a:endParaRPr lang="en-US" sz="2400" dirty="0"/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/>
              <a:t>Disclosures </a:t>
            </a:r>
            <a:r>
              <a:rPr sz="2400" dirty="0"/>
              <a:t>- get signed and bring back = extra credit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/>
              <a:t>Recycling</a:t>
            </a:r>
            <a:r>
              <a:rPr lang="en-US" sz="2400" dirty="0"/>
              <a:t>, sink, trash, paper towels, band aids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lang="en-US" sz="2400" dirty="0"/>
              <a:t>All art supplies you need for class will either be at your table, at the door to pick up or on the back counter</a:t>
            </a:r>
            <a:endParaRPr sz="2400" dirty="0"/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/>
              <a:t>Everyone will have a file folder for all their papers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/>
              <a:t>Tables and chairs - we move, they </a:t>
            </a:r>
            <a:r>
              <a:rPr sz="2400" dirty="0"/>
              <a:t>move</a:t>
            </a:r>
            <a:endParaRPr lang="en-US" sz="2400" dirty="0"/>
          </a:p>
          <a:p>
            <a:pPr>
              <a:lnSpc>
                <a:spcPct val="80000"/>
              </a:lnSpc>
              <a:buSzPct val="80000"/>
              <a:defRPr sz="1800"/>
            </a:pPr>
            <a:r>
              <a:rPr lang="en-US" sz="2400" dirty="0"/>
              <a:t>Art work will stay in your class folder</a:t>
            </a:r>
            <a:endParaRPr sz="2400" dirty="0"/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/>
              <a:t>Hall Pass </a:t>
            </a:r>
            <a:r>
              <a:rPr lang="en-US" sz="2400" dirty="0"/>
              <a:t>–</a:t>
            </a:r>
            <a:r>
              <a:rPr sz="2400" dirty="0"/>
              <a:t> </a:t>
            </a:r>
            <a:r>
              <a:rPr lang="en-US" sz="2400" dirty="0"/>
              <a:t>you must have your planner to use them</a:t>
            </a:r>
          </a:p>
          <a:p>
            <a:pPr lvl="1">
              <a:lnSpc>
                <a:spcPct val="80000"/>
              </a:lnSpc>
              <a:buSzPct val="80000"/>
              <a:defRPr sz="1800"/>
            </a:pPr>
            <a:r>
              <a:rPr lang="en-US" dirty="0"/>
              <a:t>Not during lecture, critique, or demo time, only studio time</a:t>
            </a:r>
            <a:endParaRPr dirty="0"/>
          </a:p>
          <a:p>
            <a:pPr lvl="1">
              <a:lnSpc>
                <a:spcPct val="80000"/>
              </a:lnSpc>
              <a:spcBef>
                <a:spcPts val="600"/>
              </a:spcBef>
              <a:buSzPct val="90000"/>
              <a:defRPr sz="1800"/>
            </a:pPr>
            <a:r>
              <a:rPr dirty="0"/>
              <a:t>Not during the 1</a:t>
            </a:r>
            <a:r>
              <a:rPr baseline="28888" dirty="0"/>
              <a:t>st</a:t>
            </a:r>
            <a:r>
              <a:rPr dirty="0"/>
              <a:t> 10 min. or last 10 min. of class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SzPct val="90000"/>
              <a:defRPr sz="1800"/>
            </a:pPr>
            <a:r>
              <a:rPr dirty="0"/>
              <a:t>Only 3 per term, must sign back of planner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/>
              <a:t>Website! – </a:t>
            </a:r>
            <a:r>
              <a:rPr sz="2400" u="sng" dirty="0">
                <a:solidFill>
                  <a:srgbClr val="F19A00"/>
                </a:solidFill>
                <a:uFill>
                  <a:solidFill>
                    <a:srgbClr val="F19A00"/>
                  </a:solidFill>
                </a:uFill>
                <a:hlinkClick r:id="rId2"/>
              </a:rPr>
              <a:t>www.classwithlyon.com</a:t>
            </a:r>
            <a:r>
              <a:rPr sz="2400" dirty="0"/>
              <a:t> &amp; Remind app(sign-up)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/>
              <a:t>Questions</a:t>
            </a:r>
            <a:r>
              <a:rPr sz="2400" dirty="0"/>
              <a:t>?</a:t>
            </a:r>
          </a:p>
        </p:txBody>
      </p:sp>
      <p:pic>
        <p:nvPicPr>
          <p:cNvPr id="217" name="image1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3600" y="152398"/>
            <a:ext cx="723900" cy="1162628"/>
          </a:xfrm>
          <a:prstGeom prst="rect">
            <a:avLst/>
          </a:prstGeom>
          <a:ln w="12700"/>
        </p:spPr>
      </p:pic>
    </p:spTree>
    <p:extLst>
      <p:ext uri="{BB962C8B-B14F-4D97-AF65-F5344CB8AC3E}">
        <p14:creationId xmlns:p14="http://schemas.microsoft.com/office/powerpoint/2010/main" val="20075122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2138401" y="0"/>
            <a:ext cx="7765322" cy="97045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Art Shows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1784342" y="810192"/>
            <a:ext cx="8473440" cy="624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Art Competitions 2018-19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Face Painting Fundraiser – help AP pay for their exam and work at the football games painting faces for donations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Friday Art Stroll – The Local Artisan Collective October and December 2018 6-8pm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Winter Art Show &amp; Music Concert in the Commons at BLHS December 18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Scholastic Art Competition due Dec. 4</a:t>
            </a:r>
            <a:r>
              <a:rPr lang="en-US" baseline="30000" dirty="0"/>
              <a:t>th</a:t>
            </a:r>
            <a:r>
              <a:rPr lang="en-US" dirty="0"/>
              <a:t>, 2018 for more information go to: </a:t>
            </a:r>
            <a:r>
              <a:rPr lang="en-US" u="sng" dirty="0">
                <a:hlinkClick r:id="rId2"/>
              </a:rPr>
              <a:t>https://www.artandwriting.org/what-we-do/the-awards/categories/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Eccles Petite Impressions (under 8x8”) at Eccles Art Center in Dec. For more info visit: </a:t>
            </a:r>
            <a:r>
              <a:rPr lang="en-US" u="sng" dirty="0">
                <a:hlinkClick r:id="rId3"/>
              </a:rPr>
              <a:t>http://www.ogden4arts.org/competitions/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Utah State Senate Art Contest TBA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Utah State Art Show mid-Jan.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Ogden Trails Network 3</a:t>
            </a:r>
            <a:r>
              <a:rPr lang="en-US" baseline="30000" dirty="0"/>
              <a:t>rd</a:t>
            </a:r>
            <a:r>
              <a:rPr lang="en-US" dirty="0"/>
              <a:t> Annual Art Competition February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Weber County Health Department Art Competition February/March of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HOPE Art Competition around February or March of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Art Gala in the commons at BL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Festival of Arts Beginning of April 2019 at Eccles Art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Recycled Art Competition Beginning of May 2019 at Eccles Art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Painting Competition at Eccles Art Center for more information: </a:t>
            </a:r>
            <a:r>
              <a:rPr lang="en-US" u="sng" dirty="0">
                <a:hlinkClick r:id="rId3"/>
              </a:rPr>
              <a:t>http://www.ogden4arts.org/competitions/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 </a:t>
            </a:r>
          </a:p>
          <a:p>
            <a:pPr marL="285750" indent="-285750">
              <a:lnSpc>
                <a:spcPct val="90000"/>
              </a:lnSpc>
              <a:buSzPct val="80000"/>
              <a:buFont typeface="Arial" panose="020B0604020202020204" pitchFamily="34" charset="0"/>
              <a:buChar char="•"/>
              <a:defRPr sz="24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490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 Back to </a:t>
            </a:r>
            <a:r>
              <a:rPr lang="en-US" dirty="0" smtClean="0"/>
              <a:t>Drawing/Painting 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8.21.2018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the door you will need to pick up:</a:t>
            </a:r>
          </a:p>
          <a:p>
            <a:pPr lvl="1"/>
            <a:r>
              <a:rPr lang="en-US" sz="2800" dirty="0" smtClean="0"/>
              <a:t>Class survey</a:t>
            </a:r>
          </a:p>
          <a:p>
            <a:pPr lvl="1"/>
            <a:r>
              <a:rPr lang="en-US" sz="2800" dirty="0" smtClean="0"/>
              <a:t>A letter &amp; a disclosure – if you weren’t here yesterday</a:t>
            </a:r>
          </a:p>
          <a:p>
            <a:r>
              <a:rPr lang="en-US" sz="3000" dirty="0" smtClean="0"/>
              <a:t>Start on survey for Drawing/Painting 3</a:t>
            </a:r>
            <a:endParaRPr lang="en-US" sz="3000" dirty="0"/>
          </a:p>
          <a:p>
            <a:r>
              <a:rPr lang="en-US" dirty="0" smtClean="0"/>
              <a:t>Thank </a:t>
            </a:r>
            <a:r>
              <a:rPr lang="en-US" dirty="0"/>
              <a:t>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Disclosure </a:t>
            </a:r>
            <a:r>
              <a:rPr lang="en-US" dirty="0" smtClean="0"/>
              <a:t>together – did last class</a:t>
            </a:r>
          </a:p>
          <a:p>
            <a:r>
              <a:rPr lang="en-US" dirty="0" smtClean="0"/>
              <a:t>Turn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05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Class Routine Each Day</a:t>
            </a:r>
          </a:p>
        </p:txBody>
      </p:sp>
      <p:sp>
        <p:nvSpPr>
          <p:cNvPr id="227" name="Shape 2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1043638"/>
            <a:r>
              <a:rPr dirty="0"/>
              <a:t>Bell Work - BW</a:t>
            </a:r>
          </a:p>
          <a:p>
            <a:pPr marL="1043638"/>
            <a:r>
              <a:rPr dirty="0"/>
              <a:t>Agenda</a:t>
            </a:r>
            <a:r>
              <a:rPr lang="en-US" dirty="0"/>
              <a:t>, reminders, review last class</a:t>
            </a:r>
            <a:endParaRPr dirty="0"/>
          </a:p>
          <a:p>
            <a:pPr marL="1043638"/>
            <a:r>
              <a:rPr dirty="0"/>
              <a:t>Lesson </a:t>
            </a:r>
            <a:r>
              <a:rPr lang="en-US" dirty="0"/>
              <a:t>–</a:t>
            </a:r>
            <a:r>
              <a:rPr dirty="0"/>
              <a:t> </a:t>
            </a:r>
            <a:r>
              <a:rPr lang="en-US" dirty="0"/>
              <a:t>demos, mini lectures, etc.</a:t>
            </a:r>
          </a:p>
          <a:p>
            <a:pPr marL="1043638"/>
            <a:r>
              <a:rPr lang="en-US" dirty="0"/>
              <a:t>Studio Time! - Creating your art!</a:t>
            </a:r>
            <a:endParaRPr dirty="0"/>
          </a:p>
          <a:p>
            <a:pPr marL="1043638"/>
            <a:r>
              <a:rPr dirty="0"/>
              <a:t>Review</a:t>
            </a:r>
            <a:r>
              <a:rPr lang="en-US" dirty="0"/>
              <a:t> – what’s going to happen next class</a:t>
            </a:r>
            <a:endParaRPr dirty="0"/>
          </a:p>
          <a:p>
            <a:pPr marL="1043638"/>
            <a:r>
              <a:rPr dirty="0"/>
              <a:t>Exit </a:t>
            </a:r>
            <a:r>
              <a:rPr dirty="0"/>
              <a:t>Pass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21616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Drawing/Painting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453" y="1243914"/>
            <a:ext cx="7773338" cy="574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8" t="19918" r="54791" b="48157"/>
          <a:stretch/>
        </p:blipFill>
        <p:spPr>
          <a:xfrm>
            <a:off x="2949145" y="560173"/>
            <a:ext cx="6153666" cy="53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887" y="273532"/>
            <a:ext cx="7773338" cy="6228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93920" y="896414"/>
            <a:ext cx="8520872" cy="584961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/>
              <a:t>In a honey bee community, one can find a level of cooperation and collaborative teamwork that exists nowhere else on earth. Each bee has an important role to play to guarantee the survival of the hive. </a:t>
            </a:r>
          </a:p>
          <a:p>
            <a:pPr marL="0" indent="0">
              <a:buNone/>
            </a:pPr>
            <a:endParaRPr lang="en-US" sz="3000" b="1" dirty="0"/>
          </a:p>
          <a:p>
            <a:pPr marL="0" indent="0">
              <a:buNone/>
            </a:pPr>
            <a:r>
              <a:rPr lang="en-US" sz="3000" b="1" dirty="0" smtClean="0"/>
              <a:t>In the human world, there are people who keep the community humming along. Think about people who keep you humming along. Each cell will represent a person, place, thing that helps support you. The connections your cells make can represent the connections those people have in your life. </a:t>
            </a:r>
            <a:endParaRPr lang="en-US" dirty="0"/>
          </a:p>
        </p:txBody>
      </p:sp>
      <p:pic>
        <p:nvPicPr>
          <p:cNvPr id="4098" name="Picture 2" descr="Image result for honey b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92252" y="1747126"/>
            <a:ext cx="5967233" cy="340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7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91076" y="1875387"/>
            <a:ext cx="8025102" cy="4564117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/>
              <a:t>Hexagons are the most efficient share. They are strong and create a consistent pattern. They require the least amount of bees wax to make, because each one shares a wall with its neighbor. Each has a purpose and function. </a:t>
            </a:r>
            <a:endParaRPr lang="en-US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9"/>
          <a:stretch/>
        </p:blipFill>
        <p:spPr bwMode="auto">
          <a:xfrm>
            <a:off x="8627771" y="2014180"/>
            <a:ext cx="2265680" cy="249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5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167" y="223345"/>
            <a:ext cx="7765322" cy="970450"/>
          </a:xfrm>
        </p:spPr>
        <p:txBody>
          <a:bodyPr>
            <a:normAutofit/>
          </a:bodyPr>
          <a:lstStyle/>
          <a:p>
            <a:r>
              <a:rPr lang="en-US" dirty="0" smtClean="0"/>
              <a:t>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705304" y="1694794"/>
            <a:ext cx="4682359" cy="506073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 smtClean="0"/>
              <a:t>On an index card, make a list of people in your life. Write next to them how they are a part of your life. You could even write how they are important to you. </a:t>
            </a:r>
            <a:endParaRPr lang="en-US" dirty="0"/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663" y="1067286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2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932" y="341586"/>
            <a:ext cx="7765322" cy="970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Cutting paper for the hexagons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590648"/>
            <a:ext cx="8946931" cy="53366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/>
              <a:t>Cut strips lengthwise from a 9 x 12 sheet of paper. Vary widths of paper from ½ “ to 2”.</a:t>
            </a:r>
          </a:p>
          <a:p>
            <a:endParaRPr lang="en-US" sz="2400" dirty="0"/>
          </a:p>
          <a:p>
            <a:r>
              <a:rPr lang="en-US" sz="2400" dirty="0" smtClean="0"/>
              <a:t>Create multiple hexagon shapes using either process:</a:t>
            </a:r>
          </a:p>
          <a:p>
            <a:pPr lvl="1"/>
            <a:r>
              <a:rPr lang="en-US" sz="2000" dirty="0" smtClean="0"/>
              <a:t>A) measure with a ruler and mark 1-1 1/2 “ sections along each strip. Make a fold on each mark.</a:t>
            </a:r>
          </a:p>
          <a:p>
            <a:pPr lvl="1"/>
            <a:r>
              <a:rPr lang="en-US" sz="2000" dirty="0" smtClean="0"/>
              <a:t>B) Follow the process below: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5" t="37109" r="65930" b="39003"/>
          <a:stretch/>
        </p:blipFill>
        <p:spPr>
          <a:xfrm>
            <a:off x="3998731" y="3615529"/>
            <a:ext cx="5787819" cy="331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 paper you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Gather paper you like</a:t>
            </a:r>
          </a:p>
          <a:p>
            <a:r>
              <a:rPr lang="en-US" dirty="0" smtClean="0"/>
              <a:t>Draw something(inside the hexagon shape) that represents each person on your list</a:t>
            </a:r>
          </a:p>
          <a:p>
            <a:r>
              <a:rPr lang="en-US" dirty="0" smtClean="0"/>
              <a:t>You could also draw something that represents who you are to add more to your HIVE</a:t>
            </a:r>
          </a:p>
          <a:p>
            <a:endParaRPr lang="en-US" dirty="0"/>
          </a:p>
          <a:p>
            <a:r>
              <a:rPr lang="en-US" dirty="0" smtClean="0"/>
              <a:t>Glue all your pieces together when you are done – you might need to attach it all to another piece of paper or cardboard</a:t>
            </a:r>
          </a:p>
          <a:p>
            <a:endParaRPr lang="en-US" dirty="0"/>
          </a:p>
        </p:txBody>
      </p:sp>
      <p:pic>
        <p:nvPicPr>
          <p:cNvPr id="3074" name="Picture 2" descr="Image result for penc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68580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059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class 8.21.2018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all the materials you found on the back counter</a:t>
            </a:r>
          </a:p>
          <a:p>
            <a:r>
              <a:rPr lang="en-US" dirty="0" smtClean="0"/>
              <a:t>Use a folder to put all your supplies in – we can label them with sticky notes</a:t>
            </a:r>
          </a:p>
          <a:p>
            <a:r>
              <a:rPr lang="en-US" dirty="0" smtClean="0"/>
              <a:t>We will finish this project up next class</a:t>
            </a:r>
          </a:p>
          <a:p>
            <a:endParaRPr lang="en-US" dirty="0"/>
          </a:p>
          <a:p>
            <a:r>
              <a:rPr lang="en-US" dirty="0" smtClean="0"/>
              <a:t>See you all on Thursday! </a:t>
            </a:r>
          </a:p>
          <a:p>
            <a:endParaRPr lang="en-US" dirty="0"/>
          </a:p>
          <a:p>
            <a:r>
              <a:rPr lang="en-US" dirty="0" smtClean="0"/>
              <a:t>If you need extra time on it you could work on it Wednesday after school – today I have mountain biking clan practice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59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Supplies you will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Scissors</a:t>
            </a:r>
          </a:p>
          <a:p>
            <a:r>
              <a:rPr lang="en-US" dirty="0" smtClean="0"/>
              <a:t>Glue stick</a:t>
            </a:r>
          </a:p>
          <a:p>
            <a:r>
              <a:rPr lang="en-US" dirty="0" smtClean="0"/>
              <a:t>Paper – pick out different papers that you like</a:t>
            </a:r>
          </a:p>
          <a:p>
            <a:r>
              <a:rPr lang="en-US" dirty="0" smtClean="0"/>
              <a:t>Cardboard </a:t>
            </a:r>
          </a:p>
          <a:p>
            <a:r>
              <a:rPr lang="en-US" dirty="0" smtClean="0"/>
              <a:t>Take your supplies back to your seat</a:t>
            </a:r>
          </a:p>
          <a:p>
            <a:r>
              <a:rPr lang="en-US" dirty="0" smtClean="0"/>
              <a:t>Please </a:t>
            </a:r>
            <a:r>
              <a:rPr lang="en-US" dirty="0"/>
              <a:t>be </a:t>
            </a:r>
            <a:r>
              <a:rPr lang="en-US" b="1" dirty="0">
                <a:solidFill>
                  <a:srgbClr val="00B0F0"/>
                </a:solidFill>
              </a:rPr>
              <a:t>ready</a:t>
            </a:r>
            <a:r>
              <a:rPr lang="en-US" dirty="0"/>
              <a:t> with all your supplies </a:t>
            </a:r>
            <a:r>
              <a:rPr lang="en-US" dirty="0" smtClean="0"/>
              <a:t>and wait for instructions once everyone has found their way back to their seat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75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346" y="112987"/>
            <a:ext cx="7765322" cy="97045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Ready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Looks like:</a:t>
            </a:r>
          </a:p>
          <a:p>
            <a:pPr lvl="1"/>
            <a:r>
              <a:rPr lang="en-US" b="1" dirty="0"/>
              <a:t>Eyes forward</a:t>
            </a:r>
          </a:p>
          <a:p>
            <a:pPr lvl="1"/>
            <a:r>
              <a:rPr lang="en-US" b="1" dirty="0"/>
              <a:t>Materials picked up and in front of you</a:t>
            </a:r>
          </a:p>
          <a:p>
            <a:pPr lvl="1"/>
            <a:r>
              <a:rPr lang="en-US" b="1" dirty="0"/>
              <a:t>Phone away(preferably in your bag so the vibration doesn’t distract you)</a:t>
            </a:r>
          </a:p>
          <a:p>
            <a:r>
              <a:rPr lang="en-US" sz="2400" b="1" dirty="0"/>
              <a:t>Sounds like:</a:t>
            </a:r>
          </a:p>
          <a:p>
            <a:pPr lvl="1"/>
            <a:r>
              <a:rPr lang="en-US" b="1" dirty="0"/>
              <a:t>Lecture environment to start so that we all can hear instructions</a:t>
            </a:r>
          </a:p>
          <a:p>
            <a:pPr lvl="1"/>
            <a:r>
              <a:rPr lang="en-US" b="1" dirty="0"/>
              <a:t>Questions, please ask, someone else probably has the same question as you</a:t>
            </a:r>
          </a:p>
          <a:p>
            <a:pPr marL="3690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6562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428" y="1732450"/>
            <a:ext cx="8686800" cy="4755060"/>
          </a:xfrm>
        </p:spPr>
        <p:txBody>
          <a:bodyPr numCol="2">
            <a:normAutofit/>
          </a:bodyPr>
          <a:lstStyle/>
          <a:p>
            <a:r>
              <a:rPr lang="en-US" sz="2400" dirty="0" smtClean="0"/>
              <a:t>Survey – bell work</a:t>
            </a:r>
          </a:p>
          <a:p>
            <a:r>
              <a:rPr lang="en-US" sz="2400" dirty="0" smtClean="0"/>
              <a:t>Gather </a:t>
            </a:r>
            <a:r>
              <a:rPr lang="en-US" sz="2400" b="1" dirty="0">
                <a:solidFill>
                  <a:srgbClr val="00B0F0"/>
                </a:solidFill>
              </a:rPr>
              <a:t>supplies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Reminder </a:t>
            </a:r>
            <a:r>
              <a:rPr lang="en-US" sz="2400" dirty="0"/>
              <a:t>of what being </a:t>
            </a:r>
            <a:r>
              <a:rPr lang="en-US" sz="2400" b="1" dirty="0">
                <a:solidFill>
                  <a:srgbClr val="00B0F0"/>
                </a:solidFill>
              </a:rPr>
              <a:t>ready</a:t>
            </a:r>
            <a:r>
              <a:rPr lang="en-US" sz="2400" dirty="0"/>
              <a:t> in class looks like and sounds like</a:t>
            </a:r>
          </a:p>
          <a:p>
            <a:r>
              <a:rPr lang="en-US" sz="2400" dirty="0"/>
              <a:t>Who’s Mrs. Lyon and Who are all of YOU!</a:t>
            </a:r>
          </a:p>
          <a:p>
            <a:r>
              <a:rPr lang="en-US" sz="2400" dirty="0"/>
              <a:t>Quick FYIs about the class</a:t>
            </a:r>
          </a:p>
          <a:p>
            <a:r>
              <a:rPr lang="en-US" sz="2400" dirty="0"/>
              <a:t>Disclosure </a:t>
            </a:r>
            <a:r>
              <a:rPr lang="en-US" sz="2400" dirty="0" smtClean="0"/>
              <a:t>– we did last class</a:t>
            </a:r>
            <a:endParaRPr lang="en-US" sz="2400" dirty="0"/>
          </a:p>
          <a:p>
            <a:r>
              <a:rPr lang="en-US" sz="2400" dirty="0"/>
              <a:t>Class Routine</a:t>
            </a:r>
          </a:p>
          <a:p>
            <a:r>
              <a:rPr lang="en-US" sz="2400" dirty="0"/>
              <a:t>Start first </a:t>
            </a:r>
            <a:r>
              <a:rPr lang="en-US" sz="2400" dirty="0" smtClean="0"/>
              <a:t>project - HIVE</a:t>
            </a:r>
            <a:endParaRPr lang="en-US" sz="2400" dirty="0"/>
          </a:p>
          <a:p>
            <a:r>
              <a:rPr lang="en-US" sz="2400" dirty="0"/>
              <a:t>Dem &amp; visual notes</a:t>
            </a:r>
          </a:p>
          <a:p>
            <a:r>
              <a:rPr lang="en-US" sz="2400" dirty="0" smtClean="0"/>
              <a:t>Exit </a:t>
            </a:r>
            <a:r>
              <a:rPr lang="en-US" sz="2400" dirty="0"/>
              <a:t>Ticket</a:t>
            </a:r>
          </a:p>
          <a:p>
            <a:r>
              <a:rPr lang="en-US" sz="2400" b="1" dirty="0">
                <a:solidFill>
                  <a:srgbClr val="00B0F0"/>
                </a:solidFill>
              </a:rPr>
              <a:t>Questions</a:t>
            </a:r>
            <a:r>
              <a:rPr lang="en-US" sz="2400" dirty="0"/>
              <a:t> about today?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50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Who is Mrs. Lyon?</a:t>
            </a:r>
          </a:p>
        </p:txBody>
      </p:sp>
      <p:pic>
        <p:nvPicPr>
          <p:cNvPr id="183" name="the-king-egh_print&amp;h=401&amp;w=600&amp;tbnid=QYtr3270eU887M-&amp;docid=Uq4x0yewBWJArM&amp;ei=uwndVebBIIGqogSQ_bCIAQ&amp;tbm=isch&amp;client=safari&amp;ved=0CEIQMygSMBJqFQoTCKaLh67AxccCFQGViAodkD4MEQ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0101" y="1714500"/>
            <a:ext cx="5782665" cy="3848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14396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Professional Artist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96" y="2667001"/>
            <a:ext cx="9151149" cy="2763901"/>
          </a:xfrm>
        </p:spPr>
      </p:pic>
    </p:spTree>
    <p:extLst>
      <p:ext uri="{BB962C8B-B14F-4D97-AF65-F5344CB8AC3E}">
        <p14:creationId xmlns:p14="http://schemas.microsoft.com/office/powerpoint/2010/main" val="194456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 rot="5400000">
            <a:off x="5391150" y="2108819"/>
            <a:ext cx="5167148" cy="941552"/>
          </a:xfrm>
          <a:prstGeom prst="rect">
            <a:avLst/>
          </a:prstGeom>
        </p:spPr>
        <p:txBody>
          <a:bodyPr anchor="ctr"/>
          <a:lstStyle/>
          <a:p>
            <a:pPr>
              <a:defRPr sz="2800">
                <a:solidFill>
                  <a:srgbClr val="0096FF"/>
                </a:solidFill>
              </a:defRPr>
            </a:pPr>
            <a:r>
              <a:rPr u="sng" dirty="0" smtClean="0">
                <a:hlinkClick r:id="rId2"/>
              </a:rPr>
              <a:t>www.ericalyonart.com</a:t>
            </a:r>
            <a:endParaRPr u="sng" dirty="0">
              <a:hlinkClick r:id="rId2"/>
            </a:endParaRPr>
          </a:p>
        </p:txBody>
      </p:sp>
      <p:pic>
        <p:nvPicPr>
          <p:cNvPr id="186" name="image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45500" y="-3979"/>
            <a:ext cx="2232226" cy="7290208"/>
          </a:xfrm>
          <a:prstGeom prst="rect">
            <a:avLst/>
          </a:prstGeom>
          <a:ln w="12700"/>
        </p:spPr>
      </p:pic>
      <p:sp>
        <p:nvSpPr>
          <p:cNvPr id="187" name="Shape 187"/>
          <p:cNvSpPr/>
          <p:nvPr/>
        </p:nvSpPr>
        <p:spPr>
          <a:xfrm>
            <a:off x="2309648" y="420415"/>
            <a:ext cx="5194300" cy="5986254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Clr>
                <a:srgbClr val="000000"/>
              </a:buClr>
            </a:pPr>
            <a:endParaRPr lang="en-US" sz="2400" b="1" dirty="0"/>
          </a:p>
          <a:p>
            <a:pPr>
              <a:buClr>
                <a:srgbClr val="000000"/>
              </a:buClr>
            </a:pPr>
            <a:r>
              <a:rPr lang="en-US" sz="2400" b="1" dirty="0"/>
              <a:t>A</a:t>
            </a:r>
            <a:r>
              <a:rPr sz="2400" b="1" dirty="0"/>
              <a:t>rt </a:t>
            </a:r>
            <a:r>
              <a:rPr lang="en-US" sz="2400" b="1" dirty="0"/>
              <a:t>S</a:t>
            </a:r>
            <a:r>
              <a:rPr sz="2400" b="1" dirty="0"/>
              <a:t>hows</a:t>
            </a:r>
            <a:endParaRPr sz="2400" b="1" dirty="0"/>
          </a:p>
          <a:p>
            <a:pPr>
              <a:buClr>
                <a:srgbClr val="000000"/>
              </a:buClr>
            </a:pPr>
            <a:r>
              <a:rPr sz="2400" u="sng" dirty="0"/>
              <a:t>in </a:t>
            </a:r>
            <a:r>
              <a:rPr sz="2400" u="sng" dirty="0"/>
              <a:t>Ogden</a:t>
            </a:r>
            <a:endParaRPr lang="en-US" sz="2400" u="sng" dirty="0"/>
          </a:p>
          <a:p>
            <a:pPr>
              <a:buClr>
                <a:srgbClr val="000000"/>
              </a:buClr>
            </a:pPr>
            <a:endParaRPr sz="2400" u="sng" dirty="0"/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sz="2400" dirty="0"/>
              <a:t>The Front – climbing </a:t>
            </a:r>
            <a:r>
              <a:rPr sz="2400" dirty="0"/>
              <a:t>gym</a:t>
            </a:r>
            <a:r>
              <a:rPr lang="en-US" sz="2400" dirty="0"/>
              <a:t>(Dec. 2017)</a:t>
            </a:r>
            <a:endParaRPr sz="2400" dirty="0"/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sz="2400" dirty="0"/>
              <a:t>Café Mercantile – 26</a:t>
            </a:r>
            <a:r>
              <a:rPr sz="2400" baseline="29999" dirty="0"/>
              <a:t>th</a:t>
            </a:r>
            <a:r>
              <a:rPr sz="2400" dirty="0"/>
              <a:t> St</a:t>
            </a:r>
            <a:r>
              <a:rPr sz="2400" dirty="0"/>
              <a:t>.</a:t>
            </a:r>
            <a:endParaRPr lang="en-US" sz="2400" dirty="0"/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Second Track Sports – 12</a:t>
            </a:r>
            <a:r>
              <a:rPr lang="en-US" sz="2400" baseline="30000" dirty="0"/>
              <a:t>th</a:t>
            </a:r>
            <a:r>
              <a:rPr lang="en-US" sz="2400" dirty="0"/>
              <a:t> and Harrison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Blooming Lotus Café – 25</a:t>
            </a:r>
            <a:r>
              <a:rPr lang="en-US" sz="2400" baseline="30000" dirty="0"/>
              <a:t>th</a:t>
            </a:r>
            <a:r>
              <a:rPr lang="en-US" sz="2400" dirty="0"/>
              <a:t> Street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Gear30 – on Wall Street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Wasatch Roasting Co.(Nov. 2017)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Eccles Community Art Center State Show – 2 pieces 27</a:t>
            </a:r>
            <a:r>
              <a:rPr lang="en-US" sz="2400" baseline="30000" dirty="0"/>
              <a:t>th</a:t>
            </a:r>
            <a:r>
              <a:rPr lang="en-US" sz="2400" dirty="0"/>
              <a:t> and Jefferson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Eccles Community Art Center will be celebrating their 125 anniversary on Saturday!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4649371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602378" y="609600"/>
            <a:ext cx="9004663" cy="97045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>
              <a:defRPr sz="4050"/>
            </a:lvl1pPr>
          </a:lstStyle>
          <a:p>
            <a:r>
              <a:rPr dirty="0"/>
              <a:t>Lived in Ghana, West Africa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for </a:t>
            </a:r>
            <a:r>
              <a:rPr dirty="0"/>
              <a:t>2 years teaching art to Deaf students</a:t>
            </a:r>
          </a:p>
        </p:txBody>
      </p:sp>
      <p:pic>
        <p:nvPicPr>
          <p:cNvPr id="190" name="image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1057" y="1717221"/>
            <a:ext cx="7086600" cy="5314950"/>
          </a:xfrm>
          <a:prstGeom prst="rect">
            <a:avLst/>
          </a:prstGeom>
          <a:ln w="12700"/>
        </p:spPr>
      </p:pic>
    </p:spTree>
    <p:extLst>
      <p:ext uri="{BB962C8B-B14F-4D97-AF65-F5344CB8AC3E}">
        <p14:creationId xmlns:p14="http://schemas.microsoft.com/office/powerpoint/2010/main" val="2994007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26</TotalTime>
  <Words>1180</Words>
  <Application>Microsoft Office PowerPoint</Application>
  <PresentationFormat>Widescreen</PresentationFormat>
  <Paragraphs>150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Corbel</vt:lpstr>
      <vt:lpstr>Wingdings</vt:lpstr>
      <vt:lpstr>Depth</vt:lpstr>
      <vt:lpstr>First Day Drawing/Painting 3</vt:lpstr>
      <vt:lpstr>Welcome Back to Drawing/Painting 3 8.21.2018</vt:lpstr>
      <vt:lpstr>Supplies you will need</vt:lpstr>
      <vt:lpstr>Ready</vt:lpstr>
      <vt:lpstr>Agenda </vt:lpstr>
      <vt:lpstr>Who is Mrs. Lyon?</vt:lpstr>
      <vt:lpstr>Professional Artist </vt:lpstr>
      <vt:lpstr>www.ericalyonart.com</vt:lpstr>
      <vt:lpstr>Lived in Ghana, West Africa  for 2 years teaching art to Deaf students</vt:lpstr>
      <vt:lpstr>Climbing! </vt:lpstr>
      <vt:lpstr>Backcountry Skiing</vt:lpstr>
      <vt:lpstr>3 Ironman's completed! 2.4 mile swim, 112 mile bike, and 26.2 mile run</vt:lpstr>
      <vt:lpstr>Love of my life!</vt:lpstr>
      <vt:lpstr>Mrs. Lyon’s Teaching Thoughts  about Art Class</vt:lpstr>
      <vt:lpstr>Lyon’s faults</vt:lpstr>
      <vt:lpstr>Griffin</vt:lpstr>
      <vt:lpstr>Who are all of you?</vt:lpstr>
      <vt:lpstr>Quick FYIs</vt:lpstr>
      <vt:lpstr>Art Shows</vt:lpstr>
      <vt:lpstr>Disclosure</vt:lpstr>
      <vt:lpstr>Class Routine Each Day</vt:lpstr>
      <vt:lpstr>HIVE</vt:lpstr>
      <vt:lpstr>HIVE</vt:lpstr>
      <vt:lpstr>HIVE</vt:lpstr>
      <vt:lpstr>Hexagons</vt:lpstr>
      <vt:lpstr>List</vt:lpstr>
      <vt:lpstr>Cutting paper for the hexagons</vt:lpstr>
      <vt:lpstr>Gather paper you like</vt:lpstr>
      <vt:lpstr>End of class 8.21.2018</vt:lpstr>
    </vt:vector>
  </TitlesOfParts>
  <Company>Ogden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Day Drawing/Painting 3</dc:title>
  <dc:creator>Erica Lyon</dc:creator>
  <cp:lastModifiedBy>Erica Lyon</cp:lastModifiedBy>
  <cp:revision>4</cp:revision>
  <dcterms:created xsi:type="dcterms:W3CDTF">2018-08-21T13:49:52Z</dcterms:created>
  <dcterms:modified xsi:type="dcterms:W3CDTF">2018-08-21T14:16:43Z</dcterms:modified>
</cp:coreProperties>
</file>