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64" r:id="rId18"/>
    <p:sldId id="267" r:id="rId19"/>
    <p:sldId id="268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8473-BF0A-4404-8847-EFC1002E38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BE5B-8DBC-4279-9740-5C0E3DC2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00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8473-BF0A-4404-8847-EFC1002E38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BE5B-8DBC-4279-9740-5C0E3DC2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1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8473-BF0A-4404-8847-EFC1002E38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BE5B-8DBC-4279-9740-5C0E3DC2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8473-BF0A-4404-8847-EFC1002E38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BE5B-8DBC-4279-9740-5C0E3DC2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2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8473-BF0A-4404-8847-EFC1002E38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BE5B-8DBC-4279-9740-5C0E3DC2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8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8473-BF0A-4404-8847-EFC1002E38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BE5B-8DBC-4279-9740-5C0E3DC2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1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8473-BF0A-4404-8847-EFC1002E38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BE5B-8DBC-4279-9740-5C0E3DC2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9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8473-BF0A-4404-8847-EFC1002E38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BE5B-8DBC-4279-9740-5C0E3DC2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3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8473-BF0A-4404-8847-EFC1002E38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BE5B-8DBC-4279-9740-5C0E3DC2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8473-BF0A-4404-8847-EFC1002E38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BE5B-8DBC-4279-9740-5C0E3DC2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0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8473-BF0A-4404-8847-EFC1002E38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BE5B-8DBC-4279-9740-5C0E3DC2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88473-BF0A-4404-8847-EFC1002E38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3BE5B-8DBC-4279-9740-5C0E3DC2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2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withlyon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2 Realistic Self Portraits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Drawing Out Your Face in Proportion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318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043" y="1606607"/>
            <a:ext cx="8223421" cy="542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18347" y="529389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Look at your face, what shape face do you have?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320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eye shapes for dra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756" y="768911"/>
            <a:ext cx="8237838" cy="597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3505" y="112295"/>
            <a:ext cx="97343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Look at your eyes what is the shape?	</a:t>
            </a:r>
          </a:p>
          <a:p>
            <a:endParaRPr lang="en-US" sz="3200" dirty="0"/>
          </a:p>
          <a:p>
            <a:pPr marL="285750" indent="-285750">
              <a:buFontTx/>
              <a:buChar char="-"/>
            </a:pPr>
            <a:r>
              <a:rPr lang="en-US" dirty="0" smtClean="0"/>
              <a:t>Your eyes will be half </a:t>
            </a:r>
            <a:br>
              <a:rPr lang="en-US" dirty="0" smtClean="0"/>
            </a:br>
            <a:r>
              <a:rPr lang="en-US" dirty="0" smtClean="0"/>
              <a:t>way down your head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Eyes should be 5 across.</a:t>
            </a:r>
            <a:r>
              <a:rPr lang="en-US" sz="32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65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different shapes of nos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" t="11305" r="-557" b="25997"/>
          <a:stretch/>
        </p:blipFill>
        <p:spPr bwMode="auto">
          <a:xfrm>
            <a:off x="3912973" y="721500"/>
            <a:ext cx="8340868" cy="544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0703" y="186306"/>
            <a:ext cx="339398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Look at your nose, what shape is your nose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Your nose is half way from your eyes to your chin.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It should be as wide as an eye.</a:t>
            </a:r>
            <a:endParaRPr lang="en-US" sz="2400" dirty="0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6" t="40069" r="71415" b="32525"/>
          <a:stretch/>
        </p:blipFill>
        <p:spPr bwMode="auto">
          <a:xfrm>
            <a:off x="1103869" y="3958876"/>
            <a:ext cx="1696996" cy="2673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5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mage result for mouth shapes for dra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142" y="1969770"/>
            <a:ext cx="10003999" cy="4001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904" y="0"/>
            <a:ext cx="832021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/>
              <a:t>Look at your mouth what is the shape</a:t>
            </a:r>
            <a:r>
              <a:rPr lang="en-US" sz="3200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Mouths should be half way from the nose to the chin.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They should be as wide as the center of one eye to the center of the other eye.</a:t>
            </a:r>
          </a:p>
        </p:txBody>
      </p:sp>
      <p:pic>
        <p:nvPicPr>
          <p:cNvPr id="5" name="Picture 4" descr="Related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6" t="40069" r="46799" b="32525"/>
          <a:stretch/>
        </p:blipFill>
        <p:spPr bwMode="auto">
          <a:xfrm>
            <a:off x="448964" y="2452809"/>
            <a:ext cx="1911178" cy="2673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68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6" t="65323" r="71085" b="7271"/>
          <a:stretch/>
        </p:blipFill>
        <p:spPr bwMode="auto">
          <a:xfrm>
            <a:off x="444843" y="1845404"/>
            <a:ext cx="1639329" cy="2673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different shaped ea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503" y="1771264"/>
            <a:ext cx="9225435" cy="484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042" y="65903"/>
            <a:ext cx="8690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Look at your ears, what shape are they?</a:t>
            </a:r>
          </a:p>
          <a:p>
            <a:endParaRPr lang="en-US" sz="3200" dirty="0"/>
          </a:p>
          <a:p>
            <a:pPr marL="285750" indent="-285750">
              <a:buFontTx/>
              <a:buChar char="-"/>
            </a:pPr>
            <a:r>
              <a:rPr lang="en-US" dirty="0" smtClean="0"/>
              <a:t>Your ears are the from your eyes to your nose.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They will vary on how much they stick out, so look at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567" y="0"/>
            <a:ext cx="7990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Planes of the face &amp; how to shade</a:t>
            </a:r>
            <a:endParaRPr lang="en-US" sz="3200" dirty="0"/>
          </a:p>
        </p:txBody>
      </p:sp>
      <p:pic>
        <p:nvPicPr>
          <p:cNvPr id="4098" name="Picture 2" descr="Image result for how to shade a fac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89"/>
          <a:stretch/>
        </p:blipFill>
        <p:spPr bwMode="auto">
          <a:xfrm>
            <a:off x="593123" y="1658396"/>
            <a:ext cx="10927226" cy="3374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946" y="584775"/>
            <a:ext cx="663969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First you need to draw the planes of the face.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Second you need to determine the light source.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6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rawing the human head | Paul Leveille, ArtistsNetwork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00" y="203562"/>
            <a:ext cx="2183027" cy="311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rawing the human head | Paul Leveille, ArtistsNetwork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810" y="203561"/>
            <a:ext cx="2479882" cy="3542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rawing the human head | Paul Leveille, ArtistsNetwork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540" y="318891"/>
            <a:ext cx="2403357" cy="343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Drawing the human head | Paul Leveille, ArtistsNetwork.co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405" y="318891"/>
            <a:ext cx="2305076" cy="3292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5459" y="3320716"/>
            <a:ext cx="10714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Divide </a:t>
            </a:r>
            <a:r>
              <a:rPr lang="en-US" dirty="0"/>
              <a:t>the area from the cheek down to the jaw into three basic planes: light, where the light source is brightest; darker, as the form starts to turn from the light; and darkest, as the form turns farthest from</a:t>
            </a:r>
            <a:br>
              <a:rPr lang="en-US" dirty="0"/>
            </a:br>
            <a:r>
              <a:rPr lang="en-US" dirty="0"/>
              <a:t>the light.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9782" y="6211669"/>
            <a:ext cx="8711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way light is revealed on the planes of the head tells us how the head is shaped. </a:t>
            </a:r>
          </a:p>
        </p:txBody>
      </p:sp>
    </p:spTree>
    <p:extLst>
      <p:ext uri="{BB962C8B-B14F-4D97-AF65-F5344CB8AC3E}">
        <p14:creationId xmlns:p14="http://schemas.microsoft.com/office/powerpoint/2010/main" val="332328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r>
              <a:rPr lang="en-US" dirty="0" smtClean="0"/>
              <a:t>11.7.2019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Bell work</a:t>
            </a:r>
          </a:p>
          <a:p>
            <a:r>
              <a:rPr lang="en-US" dirty="0" smtClean="0"/>
              <a:t>Correct our true/false statements</a:t>
            </a:r>
          </a:p>
          <a:p>
            <a:r>
              <a:rPr lang="en-US" dirty="0" smtClean="0"/>
              <a:t>Work on self-portrait, looking in the mirror</a:t>
            </a:r>
          </a:p>
          <a:p>
            <a:r>
              <a:rPr lang="en-US" dirty="0" smtClean="0"/>
              <a:t>Questions</a:t>
            </a:r>
            <a:r>
              <a:rPr lang="en-US" dirty="0" smtClean="0"/>
              <a:t>? </a:t>
            </a:r>
          </a:p>
          <a:p>
            <a:r>
              <a:rPr lang="en-US" dirty="0" smtClean="0"/>
              <a:t>Rough Draft of self-portrait is due at the end of class</a:t>
            </a:r>
          </a:p>
          <a:p>
            <a:pPr lvl="1"/>
            <a:r>
              <a:rPr lang="en-US" dirty="0" smtClean="0"/>
              <a:t>Use your time wisely</a:t>
            </a:r>
          </a:p>
          <a:p>
            <a:r>
              <a:rPr lang="en-US" dirty="0" smtClean="0"/>
              <a:t>Exit </a:t>
            </a:r>
            <a:r>
              <a:rPr lang="en-US" dirty="0" smtClean="0"/>
              <a:t>Pass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8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Pass </a:t>
            </a:r>
            <a:r>
              <a:rPr lang="en-US" dirty="0" smtClean="0"/>
              <a:t>11.7.2019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sz="3200" dirty="0"/>
          </a:p>
          <a:p>
            <a:r>
              <a:rPr lang="en-US" sz="3200" dirty="0"/>
              <a:t>1) Write on the back of your self-portrait, what are you most satisfied with about your self portrait and why? </a:t>
            </a:r>
          </a:p>
          <a:p>
            <a:endParaRPr lang="en-US" sz="3200" dirty="0"/>
          </a:p>
        </p:txBody>
      </p:sp>
      <p:pic>
        <p:nvPicPr>
          <p:cNvPr id="4" name="Picture 3" descr="ex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0" y="123567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99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4117"/>
            <a:ext cx="10515600" cy="1325563"/>
          </a:xfrm>
        </p:spPr>
        <p:txBody>
          <a:bodyPr/>
          <a:lstStyle/>
          <a:p>
            <a:r>
              <a:rPr lang="en-US" u="sng" dirty="0" smtClean="0"/>
              <a:t>AP 11.7.2019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513" y="1619680"/>
            <a:ext cx="10515600" cy="4351338"/>
          </a:xfrm>
        </p:spPr>
        <p:txBody>
          <a:bodyPr>
            <a:noAutofit/>
          </a:bodyPr>
          <a:lstStyle/>
          <a:p>
            <a:r>
              <a:rPr lang="en-US" dirty="0" smtClean="0"/>
              <a:t>Portfolio Review – this Saturday from 9:30 am – 1 pm </a:t>
            </a:r>
          </a:p>
          <a:p>
            <a:r>
              <a:rPr lang="en-US" dirty="0" smtClean="0"/>
              <a:t>Senior Art Show at ECAC have a piece ready to frame for that by December 10</a:t>
            </a:r>
            <a:r>
              <a:rPr lang="en-US" baseline="30000" dirty="0" smtClean="0"/>
              <a:t>th</a:t>
            </a:r>
            <a:r>
              <a:rPr lang="en-US" dirty="0" smtClean="0"/>
              <a:t>(sorry, seniors only)</a:t>
            </a:r>
          </a:p>
          <a:p>
            <a:r>
              <a:rPr lang="en-US" dirty="0" smtClean="0"/>
              <a:t>Scholastic Art Submissions – online – DUE December 3</a:t>
            </a:r>
            <a:r>
              <a:rPr lang="en-US" baseline="30000" dirty="0" smtClean="0"/>
              <a:t>rd</a:t>
            </a:r>
            <a:r>
              <a:rPr lang="en-US" dirty="0" smtClean="0"/>
              <a:t>, 2019</a:t>
            </a:r>
          </a:p>
          <a:p>
            <a:r>
              <a:rPr lang="en-US" dirty="0" smtClean="0"/>
              <a:t>Congressional Art Competition – Anything about Utah(people, place, culture, etc.) – online – DUE 11.8.2019(tomorrow)</a:t>
            </a:r>
          </a:p>
          <a:p>
            <a:r>
              <a:rPr lang="en-US" dirty="0" smtClean="0"/>
              <a:t>Sterling Scholar Applications – due Nov. 20</a:t>
            </a:r>
            <a:r>
              <a:rPr lang="en-US" baseline="30000" dirty="0" smtClean="0"/>
              <a:t>th</a:t>
            </a:r>
            <a:r>
              <a:rPr lang="en-US" dirty="0" smtClean="0"/>
              <a:t>, application on </a:t>
            </a:r>
            <a:r>
              <a:rPr lang="en-US" dirty="0" smtClean="0">
                <a:hlinkClick r:id="rId2"/>
              </a:rPr>
              <a:t>www.classwithlyon.com</a:t>
            </a:r>
            <a:r>
              <a:rPr lang="en-US" dirty="0" smtClean="0"/>
              <a:t> go to the AP link, at the top of the page</a:t>
            </a:r>
          </a:p>
          <a:p>
            <a:r>
              <a:rPr lang="en-US" dirty="0" smtClean="0"/>
              <a:t>AP portfolios – should be on piece 5, if not let’s get focused on our art – need extra time? Open studio hours after school once a week?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61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Bell Work </a:t>
            </a:r>
            <a:r>
              <a:rPr lang="en-US" dirty="0" smtClean="0"/>
              <a:t>11.7.19 – in your sketchbook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0911"/>
            <a:ext cx="10515600" cy="435133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buFont typeface="+mj-lt"/>
              <a:buAutoNum type="arabicParenR"/>
            </a:pPr>
            <a:r>
              <a:rPr lang="en-US" sz="2400" b="1" dirty="0"/>
              <a:t>The eyes on the face are 1/3 from the top of the head. True or False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arenR"/>
            </a:pPr>
            <a:r>
              <a:rPr lang="en-US" sz="2400" b="1" dirty="0"/>
              <a:t>The width is 2/3 the height of the face. True or False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arenR"/>
            </a:pPr>
            <a:r>
              <a:rPr lang="en-US" sz="2400" b="1" dirty="0"/>
              <a:t>The nose is 1/3 down the face from the eyes. True or False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arenR"/>
            </a:pPr>
            <a:r>
              <a:rPr lang="en-US" sz="2400" b="1" dirty="0"/>
              <a:t>From the top of the nose to the corner of the mouth forms a triangle. True or False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arenR"/>
            </a:pPr>
            <a:r>
              <a:rPr lang="en-US" sz="2400" b="1" dirty="0"/>
              <a:t>The space between the eyes, nose and mouth are all 1/6. True or False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7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proportions of the 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598" y="2110948"/>
            <a:ext cx="8220075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76151" y="650789"/>
            <a:ext cx="80873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Look at your face, how would you break down the planes?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167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for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Learn the face proportions so we can draw our </a:t>
            </a:r>
            <a:r>
              <a:rPr lang="en-US" dirty="0" smtClean="0"/>
              <a:t>face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Smooth transitions shading on the face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39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Head Proportions</a:t>
            </a:r>
            <a:endParaRPr lang="en-US" dirty="0"/>
          </a:p>
        </p:txBody>
      </p:sp>
      <p:pic>
        <p:nvPicPr>
          <p:cNvPr id="4" name="Content Placeholder 3" descr="proportions_of_a_head_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1" y="1600200"/>
            <a:ext cx="6962775" cy="4794042"/>
          </a:xfrm>
        </p:spPr>
      </p:pic>
    </p:spTree>
    <p:extLst>
      <p:ext uri="{BB962C8B-B14F-4D97-AF65-F5344CB8AC3E}">
        <p14:creationId xmlns:p14="http://schemas.microsoft.com/office/powerpoint/2010/main" val="393835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Proportinos</a:t>
            </a:r>
            <a:r>
              <a:rPr lang="en-US" dirty="0" smtClean="0"/>
              <a:t> of the Face</a:t>
            </a:r>
            <a:endParaRPr lang="en-US" dirty="0"/>
          </a:p>
        </p:txBody>
      </p:sp>
      <p:pic>
        <p:nvPicPr>
          <p:cNvPr id="4" name="Content Placeholder 3" descr="proportions_of_a_head_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81677" y="1559525"/>
            <a:ext cx="7190474" cy="4950818"/>
          </a:xfrm>
        </p:spPr>
      </p:pic>
    </p:spTree>
    <p:extLst>
      <p:ext uri="{BB962C8B-B14F-4D97-AF65-F5344CB8AC3E}">
        <p14:creationId xmlns:p14="http://schemas.microsoft.com/office/powerpoint/2010/main" val="338262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oportions_of_a_head_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914400"/>
            <a:ext cx="7414986" cy="5105400"/>
          </a:xfrm>
        </p:spPr>
      </p:pic>
    </p:spTree>
    <p:extLst>
      <p:ext uri="{BB962C8B-B14F-4D97-AF65-F5344CB8AC3E}">
        <p14:creationId xmlns:p14="http://schemas.microsoft.com/office/powerpoint/2010/main" val="92372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oportions_of_a_head_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1" y="762000"/>
            <a:ext cx="7857671" cy="5410200"/>
          </a:xfrm>
        </p:spPr>
      </p:pic>
    </p:spTree>
    <p:extLst>
      <p:ext uri="{BB962C8B-B14F-4D97-AF65-F5344CB8AC3E}">
        <p14:creationId xmlns:p14="http://schemas.microsoft.com/office/powerpoint/2010/main" val="109811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Bell Work </a:t>
            </a:r>
            <a:r>
              <a:rPr lang="en-US" dirty="0" smtClean="0"/>
              <a:t>11.7.2019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eyes on the face are 1/3 from the top of the head. True or </a:t>
            </a:r>
            <a:r>
              <a:rPr lang="en-US" b="1" dirty="0" smtClean="0">
                <a:solidFill>
                  <a:srgbClr val="FF0000"/>
                </a:solidFill>
              </a:rPr>
              <a:t>False = 2/4 or 1/2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width is 2/3 the height of the face. </a:t>
            </a:r>
            <a:r>
              <a:rPr lang="en-US" b="1" dirty="0" smtClean="0">
                <a:solidFill>
                  <a:srgbClr val="FF0000"/>
                </a:solidFill>
              </a:rPr>
              <a:t>True</a:t>
            </a:r>
            <a:r>
              <a:rPr lang="en-US" dirty="0" smtClean="0"/>
              <a:t> or False</a:t>
            </a:r>
          </a:p>
          <a:p>
            <a:endParaRPr lang="en-US" dirty="0" smtClean="0"/>
          </a:p>
          <a:p>
            <a:r>
              <a:rPr lang="en-US" dirty="0" smtClean="0"/>
              <a:t>The nose is 1/3 down the face from the eyes. True or </a:t>
            </a:r>
            <a:r>
              <a:rPr lang="en-US" b="1" dirty="0" smtClean="0">
                <a:solidFill>
                  <a:srgbClr val="FF0000"/>
                </a:solidFill>
              </a:rPr>
              <a:t>False = 1/4</a:t>
            </a:r>
          </a:p>
          <a:p>
            <a:endParaRPr lang="en-US" dirty="0" smtClean="0"/>
          </a:p>
          <a:p>
            <a:r>
              <a:rPr lang="en-US" dirty="0" smtClean="0"/>
              <a:t>From the top of the nose to the corner of the mouth forms a triangle. </a:t>
            </a:r>
            <a:r>
              <a:rPr lang="en-US" b="1" dirty="0" smtClean="0">
                <a:solidFill>
                  <a:srgbClr val="FF0000"/>
                </a:solidFill>
              </a:rPr>
              <a:t>True</a:t>
            </a:r>
            <a:r>
              <a:rPr lang="en-US" dirty="0" smtClean="0"/>
              <a:t> or False</a:t>
            </a:r>
          </a:p>
          <a:p>
            <a:endParaRPr lang="en-US" dirty="0" smtClean="0"/>
          </a:p>
          <a:p>
            <a:r>
              <a:rPr lang="en-US" dirty="0" smtClean="0"/>
              <a:t>The space between the eyes, nose and mouth are all 1/6. True or </a:t>
            </a:r>
            <a:r>
              <a:rPr lang="en-US" b="1" dirty="0" smtClean="0">
                <a:solidFill>
                  <a:srgbClr val="FF0000"/>
                </a:solidFill>
              </a:rPr>
              <a:t>False = 1/5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8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rawing the human head | Paul Leveille, ArtistsNetwork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401" y="1743952"/>
            <a:ext cx="7748297" cy="458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9514" y="584270"/>
            <a:ext cx="106965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Drawing yourself in proportion </a:t>
            </a:r>
          </a:p>
          <a:p>
            <a:r>
              <a:rPr lang="en-US" sz="3200" dirty="0" smtClean="0"/>
              <a:t>On a nice piece of drawing paper and looking in the mirror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413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5652</TotalTime>
  <Words>644</Words>
  <Application>Microsoft Office PowerPoint</Application>
  <PresentationFormat>Widescreen</PresentationFormat>
  <Paragraphs>66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Day 2 Realistic Self Portraits</vt:lpstr>
      <vt:lpstr>Bell Work 11.7.19 – in your sketchbook True or False?</vt:lpstr>
      <vt:lpstr>Why for today?</vt:lpstr>
      <vt:lpstr>Human Head Proportions</vt:lpstr>
      <vt:lpstr>Proportinos of the Face</vt:lpstr>
      <vt:lpstr>PowerPoint Presentation</vt:lpstr>
      <vt:lpstr>PowerPoint Presentation</vt:lpstr>
      <vt:lpstr>Bell Work 11.7.2019 True or False?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Agenda 11.7.2019</vt:lpstr>
      <vt:lpstr>Exit Pass 11.7.2019</vt:lpstr>
      <vt:lpstr>AP 11.7.2019</vt:lpstr>
      <vt:lpstr>PowerPoint Presentation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2 Realistic Self Portraits</dc:title>
  <dc:creator>Erica Lyon</dc:creator>
  <cp:lastModifiedBy>Erica Lyon</cp:lastModifiedBy>
  <cp:revision>7</cp:revision>
  <dcterms:created xsi:type="dcterms:W3CDTF">2017-11-15T18:18:04Z</dcterms:created>
  <dcterms:modified xsi:type="dcterms:W3CDTF">2019-11-07T18:55:07Z</dcterms:modified>
</cp:coreProperties>
</file>