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80" r:id="rId5"/>
    <p:sldId id="279" r:id="rId6"/>
    <p:sldId id="281" r:id="rId7"/>
    <p:sldId id="282" r:id="rId8"/>
    <p:sldId id="277" r:id="rId9"/>
    <p:sldId id="283" r:id="rId10"/>
    <p:sldId id="278" r:id="rId11"/>
    <p:sldId id="267" r:id="rId12"/>
    <p:sldId id="268" r:id="rId13"/>
    <p:sldId id="269" r:id="rId14"/>
    <p:sldId id="270" r:id="rId15"/>
    <p:sldId id="271" r:id="rId16"/>
    <p:sldId id="272" r:id="rId17"/>
    <p:sldId id="273" r:id="rId18"/>
    <p:sldId id="274" r:id="rId19"/>
    <p:sldId id="276" r:id="rId20"/>
    <p:sldId id="28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D1F0FA-E051-4AF2-9B9B-39442F607B8A}">
          <p14:sldIdLst>
            <p14:sldId id="256"/>
            <p14:sldId id="257"/>
            <p14:sldId id="258"/>
            <p14:sldId id="280"/>
            <p14:sldId id="279"/>
            <p14:sldId id="281"/>
            <p14:sldId id="282"/>
            <p14:sldId id="277"/>
            <p14:sldId id="283"/>
            <p14:sldId id="278"/>
            <p14:sldId id="267"/>
            <p14:sldId id="268"/>
            <p14:sldId id="269"/>
            <p14:sldId id="270"/>
            <p14:sldId id="271"/>
            <p14:sldId id="272"/>
            <p14:sldId id="273"/>
            <p14:sldId id="274"/>
            <p14:sldId id="276"/>
            <p14:sldId id="284"/>
            <p14:sldId id="275"/>
          </p14:sldIdLst>
        </p14:section>
        <p14:section name="Untitled Section" id="{16B2AD5F-647F-49CC-ADE7-FDB106F64BF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84890-85D2-4D7B-8EF5-15A9C1DB8F42}"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62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808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64DA5-CD3D-4590-A511-FCD3BC7A793E}"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263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5661D-6934-4B32-B92C-470368BF1EC6}"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974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543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48D31E-DCDA-41A7-9C67-C4B11B94D21D}"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162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3762C0-B258-48F1-ADE6-176B4174CCDD}" type="datetimeFigureOut">
              <a:rPr lang="en-US" smtClean="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054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7919A6-33EB-49BD-A62F-1FA56B9F9712}" type="datetimeFigureOut">
              <a:rPr lang="en-US" smtClean="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212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479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769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273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4C608-40B1-4030-A28D-5B74BC98ADCE}" type="datetimeFigureOut">
              <a:rPr lang="en-US" smtClean="0"/>
              <a:t>2/24/2020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499192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5332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3152" y="0"/>
            <a:ext cx="5545695" cy="6667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346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6261073"/>
          </a:xfrm>
        </p:spPr>
        <p:txBody>
          <a:bodyPr>
            <a:normAutofit/>
          </a:bodyPr>
          <a:lstStyle/>
          <a:p>
            <a:r>
              <a:rPr lang="en-US" dirty="0" smtClean="0"/>
              <a:t>Set Up your space</a:t>
            </a:r>
            <a:br>
              <a:rPr lang="en-US" dirty="0" smtClean="0"/>
            </a:br>
            <a:r>
              <a:rPr lang="en-US" dirty="0"/>
              <a:t/>
            </a:r>
            <a:br>
              <a:rPr lang="en-US" dirty="0"/>
            </a:br>
            <a:r>
              <a:rPr lang="en-US" dirty="0" smtClean="0"/>
              <a:t>Pencil</a:t>
            </a:r>
            <a:br>
              <a:rPr lang="en-US" dirty="0" smtClean="0"/>
            </a:br>
            <a:r>
              <a:rPr lang="en-US" dirty="0" smtClean="0"/>
              <a:t>Eraser</a:t>
            </a:r>
            <a:br>
              <a:rPr lang="en-US" dirty="0" smtClean="0"/>
            </a:br>
            <a:r>
              <a:rPr lang="en-US" dirty="0" smtClean="0"/>
              <a:t>freedom to move</a:t>
            </a:r>
            <a:br>
              <a:rPr lang="en-US" dirty="0" smtClean="0"/>
            </a:br>
            <a:r>
              <a:rPr lang="en-US" dirty="0" smtClean="0"/>
              <a:t>sit up</a:t>
            </a:r>
            <a:br>
              <a:rPr lang="en-US" dirty="0" smtClean="0"/>
            </a:br>
            <a:r>
              <a:rPr lang="en-US" dirty="0" smtClean="0"/>
              <a:t>feet flat</a:t>
            </a:r>
            <a:endParaRPr lang="en-US" dirty="0"/>
          </a:p>
        </p:txBody>
      </p:sp>
      <p:pic>
        <p:nvPicPr>
          <p:cNvPr id="4" name="Content Placeholder 3"/>
          <p:cNvPicPr>
            <a:picLocks noGrp="1" noChangeAspect="1"/>
          </p:cNvPicPr>
          <p:nvPr>
            <p:ph idx="1"/>
          </p:nvPr>
        </p:nvPicPr>
        <p:blipFill>
          <a:blip r:embed="rId2"/>
          <a:stretch>
            <a:fillRect/>
          </a:stretch>
        </p:blipFill>
        <p:spPr>
          <a:xfrm>
            <a:off x="6516815" y="1203037"/>
            <a:ext cx="4611433" cy="3729910"/>
          </a:xfrm>
          <a:prstGeom prst="rect">
            <a:avLst/>
          </a:prstGeom>
        </p:spPr>
      </p:pic>
    </p:spTree>
    <p:extLst>
      <p:ext uri="{BB962C8B-B14F-4D97-AF65-F5344CB8AC3E}">
        <p14:creationId xmlns:p14="http://schemas.microsoft.com/office/powerpoint/2010/main" val="833676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3662573" cy="5290526"/>
          </a:xfrm>
        </p:spPr>
        <p:txBody>
          <a:bodyPr>
            <a:normAutofit/>
          </a:bodyPr>
          <a:lstStyle/>
          <a:p>
            <a:r>
              <a:rPr lang="en-US" dirty="0"/>
              <a:t>Using a skewer to measure the distance </a:t>
            </a:r>
            <a:r>
              <a:rPr lang="en-US" dirty="0" smtClean="0"/>
              <a:t>of the </a:t>
            </a:r>
            <a:r>
              <a:rPr lang="en-US" dirty="0"/>
              <a:t>height of the figure.</a:t>
            </a:r>
          </a:p>
        </p:txBody>
      </p:sp>
      <p:pic>
        <p:nvPicPr>
          <p:cNvPr id="4" name="Content Placeholder 3"/>
          <p:cNvPicPr>
            <a:picLocks noGrp="1" noChangeAspect="1"/>
          </p:cNvPicPr>
          <p:nvPr>
            <p:ph idx="1"/>
          </p:nvPr>
        </p:nvPicPr>
        <p:blipFill>
          <a:blip r:embed="rId2"/>
          <a:stretch>
            <a:fillRect/>
          </a:stretch>
        </p:blipFill>
        <p:spPr>
          <a:xfrm>
            <a:off x="5458348" y="779900"/>
            <a:ext cx="3822010" cy="4771949"/>
          </a:xfrm>
          <a:prstGeom prst="rect">
            <a:avLst/>
          </a:prstGeom>
        </p:spPr>
      </p:pic>
    </p:spTree>
    <p:extLst>
      <p:ext uri="{BB962C8B-B14F-4D97-AF65-F5344CB8AC3E}">
        <p14:creationId xmlns:p14="http://schemas.microsoft.com/office/powerpoint/2010/main" val="3268110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5868363" cy="5458968"/>
          </a:xfrm>
        </p:spPr>
        <p:txBody>
          <a:bodyPr>
            <a:normAutofit/>
          </a:bodyPr>
          <a:lstStyle/>
          <a:p>
            <a:r>
              <a:rPr lang="en-US" dirty="0"/>
              <a:t>Using a skewer to measure the distance </a:t>
            </a:r>
            <a:r>
              <a:rPr lang="en-US" dirty="0" smtClean="0"/>
              <a:t>of the </a:t>
            </a:r>
            <a:r>
              <a:rPr lang="en-US" dirty="0"/>
              <a:t>width of the figure.</a:t>
            </a:r>
          </a:p>
        </p:txBody>
      </p:sp>
      <p:pic>
        <p:nvPicPr>
          <p:cNvPr id="4" name="Content Placeholder 3"/>
          <p:cNvPicPr>
            <a:picLocks noGrp="1" noChangeAspect="1"/>
          </p:cNvPicPr>
          <p:nvPr>
            <p:ph idx="1"/>
          </p:nvPr>
        </p:nvPicPr>
        <p:blipFill>
          <a:blip r:embed="rId2"/>
          <a:stretch>
            <a:fillRect/>
          </a:stretch>
        </p:blipFill>
        <p:spPr>
          <a:xfrm>
            <a:off x="7327255" y="1443726"/>
            <a:ext cx="2950005" cy="3786000"/>
          </a:xfrm>
          <a:prstGeom prst="rect">
            <a:avLst/>
          </a:prstGeom>
        </p:spPr>
      </p:pic>
    </p:spTree>
    <p:extLst>
      <p:ext uri="{BB962C8B-B14F-4D97-AF65-F5344CB8AC3E}">
        <p14:creationId xmlns:p14="http://schemas.microsoft.com/office/powerpoint/2010/main" val="2912210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65221"/>
            <a:ext cx="4119773" cy="5706979"/>
          </a:xfrm>
        </p:spPr>
        <p:txBody>
          <a:bodyPr>
            <a:normAutofit/>
          </a:bodyPr>
          <a:lstStyle/>
          <a:p>
            <a:r>
              <a:rPr lang="en-US" sz="2800" dirty="0"/>
              <a:t>Notice that using the end of the skewer for the top of </a:t>
            </a:r>
            <a:r>
              <a:rPr lang="en-US" sz="2800" dirty="0" smtClean="0"/>
              <a:t>the measurement </a:t>
            </a:r>
            <a:r>
              <a:rPr lang="en-US" sz="2800" dirty="0"/>
              <a:t>and your thumb for the bottom of the </a:t>
            </a:r>
            <a:r>
              <a:rPr lang="en-US" sz="2800" dirty="0" smtClean="0"/>
              <a:t>measurement is </a:t>
            </a:r>
            <a:r>
              <a:rPr lang="en-US" sz="2800" dirty="0"/>
              <a:t>a way of keep things consistent. Develop </a:t>
            </a:r>
            <a:r>
              <a:rPr lang="en-US" sz="2800" dirty="0" smtClean="0"/>
              <a:t>habits like </a:t>
            </a:r>
            <a:r>
              <a:rPr lang="en-US" sz="2800" dirty="0"/>
              <a:t>this and they will become comfortable and </a:t>
            </a:r>
            <a:r>
              <a:rPr lang="en-US" sz="2800" dirty="0" smtClean="0"/>
              <a:t>reliable for </a:t>
            </a:r>
            <a:r>
              <a:rPr lang="en-US" sz="2800" dirty="0"/>
              <a:t>better drawing practice.</a:t>
            </a:r>
          </a:p>
        </p:txBody>
      </p:sp>
      <p:pic>
        <p:nvPicPr>
          <p:cNvPr id="4" name="Picture 3"/>
          <p:cNvPicPr>
            <a:picLocks noChangeAspect="1"/>
          </p:cNvPicPr>
          <p:nvPr/>
        </p:nvPicPr>
        <p:blipFill>
          <a:blip r:embed="rId2"/>
          <a:stretch>
            <a:fillRect/>
          </a:stretch>
        </p:blipFill>
        <p:spPr>
          <a:xfrm>
            <a:off x="6513954" y="547985"/>
            <a:ext cx="3560489" cy="4610840"/>
          </a:xfrm>
          <a:prstGeom prst="rect">
            <a:avLst/>
          </a:prstGeom>
        </p:spPr>
      </p:pic>
    </p:spTree>
    <p:extLst>
      <p:ext uri="{BB962C8B-B14F-4D97-AF65-F5344CB8AC3E}">
        <p14:creationId xmlns:p14="http://schemas.microsoft.com/office/powerpoint/2010/main" val="589062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243" y="1551373"/>
            <a:ext cx="10515600" cy="1325563"/>
          </a:xfrm>
        </p:spPr>
        <p:txBody>
          <a:bodyPr>
            <a:normAutofit fontScale="90000"/>
          </a:bodyPr>
          <a:lstStyle/>
          <a:p>
            <a:r>
              <a:rPr lang="en-US" dirty="0"/>
              <a:t>Once you have your height and width</a:t>
            </a:r>
            <a:br>
              <a:rPr lang="en-US" dirty="0"/>
            </a:br>
            <a:r>
              <a:rPr lang="en-US" dirty="0"/>
              <a:t>measurements, then you can estimate the</a:t>
            </a:r>
            <a:br>
              <a:rPr lang="en-US" dirty="0"/>
            </a:br>
            <a:r>
              <a:rPr lang="en-US" dirty="0"/>
              <a:t>rectangle that the figure fits within on your</a:t>
            </a:r>
            <a:br>
              <a:rPr lang="en-US" dirty="0"/>
            </a:br>
            <a:r>
              <a:rPr lang="en-US" dirty="0"/>
              <a:t>drawing paper. This is a notional space.</a:t>
            </a:r>
          </a:p>
        </p:txBody>
      </p:sp>
      <p:pic>
        <p:nvPicPr>
          <p:cNvPr id="4" name="Content Placeholder 3"/>
          <p:cNvPicPr>
            <a:picLocks noGrp="1" noChangeAspect="1"/>
          </p:cNvPicPr>
          <p:nvPr>
            <p:ph idx="1"/>
          </p:nvPr>
        </p:nvPicPr>
        <p:blipFill>
          <a:blip r:embed="rId2"/>
          <a:stretch>
            <a:fillRect/>
          </a:stretch>
        </p:blipFill>
        <p:spPr>
          <a:xfrm>
            <a:off x="7502806" y="3921497"/>
            <a:ext cx="1717200" cy="2367334"/>
          </a:xfrm>
          <a:prstGeom prst="rect">
            <a:avLst/>
          </a:prstGeom>
        </p:spPr>
      </p:pic>
    </p:spTree>
    <p:extLst>
      <p:ext uri="{BB962C8B-B14F-4D97-AF65-F5344CB8AC3E}">
        <p14:creationId xmlns:p14="http://schemas.microsoft.com/office/powerpoint/2010/main" val="3653446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2581103"/>
            <a:ext cx="10515600" cy="1325563"/>
          </a:xfrm>
        </p:spPr>
        <p:txBody>
          <a:bodyPr>
            <a:normAutofit fontScale="90000"/>
          </a:bodyPr>
          <a:lstStyle/>
          <a:p>
            <a:r>
              <a:rPr lang="en-US" dirty="0"/>
              <a:t>After using the skewer to find the halfway</a:t>
            </a:r>
            <a:br>
              <a:rPr lang="en-US" dirty="0"/>
            </a:br>
            <a:r>
              <a:rPr lang="en-US" dirty="0"/>
              <a:t>point between the top and bottom</a:t>
            </a:r>
            <a:br>
              <a:rPr lang="en-US" dirty="0"/>
            </a:br>
            <a:r>
              <a:rPr lang="en-US" dirty="0"/>
              <a:t>of the figure, you can estimate where</a:t>
            </a:r>
            <a:br>
              <a:rPr lang="en-US" dirty="0"/>
            </a:br>
            <a:r>
              <a:rPr lang="en-US" dirty="0"/>
              <a:t>the center point is in your notional</a:t>
            </a:r>
            <a:br>
              <a:rPr lang="en-US" dirty="0"/>
            </a:br>
            <a:r>
              <a:rPr lang="en-US" dirty="0"/>
              <a:t>space and mark it lightly in pencil.</a:t>
            </a:r>
          </a:p>
        </p:txBody>
      </p:sp>
      <p:pic>
        <p:nvPicPr>
          <p:cNvPr id="4" name="Content Placeholder 3"/>
          <p:cNvPicPr>
            <a:picLocks noGrp="1" noChangeAspect="1"/>
          </p:cNvPicPr>
          <p:nvPr>
            <p:ph idx="1"/>
          </p:nvPr>
        </p:nvPicPr>
        <p:blipFill>
          <a:blip r:embed="rId2"/>
          <a:stretch>
            <a:fillRect/>
          </a:stretch>
        </p:blipFill>
        <p:spPr>
          <a:xfrm>
            <a:off x="10358744" y="2137179"/>
            <a:ext cx="1574100" cy="1965334"/>
          </a:xfrm>
          <a:prstGeom prst="rect">
            <a:avLst/>
          </a:prstGeom>
        </p:spPr>
      </p:pic>
    </p:spTree>
    <p:extLst>
      <p:ext uri="{BB962C8B-B14F-4D97-AF65-F5344CB8AC3E}">
        <p14:creationId xmlns:p14="http://schemas.microsoft.com/office/powerpoint/2010/main" val="358892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 TILTS</a:t>
            </a:r>
            <a:br>
              <a:rPr lang="en-US" b="1" dirty="0"/>
            </a:br>
            <a:r>
              <a:rPr lang="en-US" b="1" dirty="0"/>
              <a:t>ENVELOPE ANGLES</a:t>
            </a:r>
            <a:endParaRPr lang="en-US" dirty="0"/>
          </a:p>
        </p:txBody>
      </p:sp>
      <p:pic>
        <p:nvPicPr>
          <p:cNvPr id="4" name="Content Placeholder 3"/>
          <p:cNvPicPr>
            <a:picLocks noGrp="1" noChangeAspect="1"/>
          </p:cNvPicPr>
          <p:nvPr>
            <p:ph idx="1"/>
          </p:nvPr>
        </p:nvPicPr>
        <p:blipFill>
          <a:blip r:embed="rId2"/>
          <a:stretch>
            <a:fillRect/>
          </a:stretch>
        </p:blipFill>
        <p:spPr>
          <a:xfrm>
            <a:off x="3412764" y="1902519"/>
            <a:ext cx="2806803" cy="3553317"/>
          </a:xfrm>
          <a:prstGeom prst="rect">
            <a:avLst/>
          </a:prstGeom>
        </p:spPr>
      </p:pic>
      <p:pic>
        <p:nvPicPr>
          <p:cNvPr id="5" name="Picture 4"/>
          <p:cNvPicPr>
            <a:picLocks noChangeAspect="1"/>
          </p:cNvPicPr>
          <p:nvPr/>
        </p:nvPicPr>
        <p:blipFill>
          <a:blip r:embed="rId3"/>
          <a:stretch>
            <a:fillRect/>
          </a:stretch>
        </p:blipFill>
        <p:spPr>
          <a:xfrm>
            <a:off x="1132382" y="1902519"/>
            <a:ext cx="2129607" cy="2720744"/>
          </a:xfrm>
          <a:prstGeom prst="rect">
            <a:avLst/>
          </a:prstGeom>
        </p:spPr>
      </p:pic>
      <p:pic>
        <p:nvPicPr>
          <p:cNvPr id="6" name="Picture 5"/>
          <p:cNvPicPr>
            <a:picLocks noChangeAspect="1"/>
          </p:cNvPicPr>
          <p:nvPr/>
        </p:nvPicPr>
        <p:blipFill>
          <a:blip r:embed="rId4"/>
          <a:stretch>
            <a:fillRect/>
          </a:stretch>
        </p:blipFill>
        <p:spPr>
          <a:xfrm>
            <a:off x="6432876" y="1902519"/>
            <a:ext cx="2925308" cy="3737316"/>
          </a:xfrm>
          <a:prstGeom prst="rect">
            <a:avLst/>
          </a:prstGeom>
        </p:spPr>
      </p:pic>
      <p:pic>
        <p:nvPicPr>
          <p:cNvPr id="7" name="Picture 6"/>
          <p:cNvPicPr>
            <a:picLocks noChangeAspect="1"/>
          </p:cNvPicPr>
          <p:nvPr/>
        </p:nvPicPr>
        <p:blipFill>
          <a:blip r:embed="rId5"/>
          <a:stretch>
            <a:fillRect/>
          </a:stretch>
        </p:blipFill>
        <p:spPr>
          <a:xfrm>
            <a:off x="9508959" y="1902519"/>
            <a:ext cx="2271149" cy="2970661"/>
          </a:xfrm>
          <a:prstGeom prst="rect">
            <a:avLst/>
          </a:prstGeom>
        </p:spPr>
      </p:pic>
    </p:spTree>
    <p:extLst>
      <p:ext uri="{BB962C8B-B14F-4D97-AF65-F5344CB8AC3E}">
        <p14:creationId xmlns:p14="http://schemas.microsoft.com/office/powerpoint/2010/main" val="3365413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Tilts and distances</a:t>
            </a:r>
            <a:endParaRPr lang="en-US" dirty="0"/>
          </a:p>
        </p:txBody>
      </p:sp>
      <p:sp>
        <p:nvSpPr>
          <p:cNvPr id="3" name="Content Placeholder 2"/>
          <p:cNvSpPr>
            <a:spLocks noGrp="1"/>
          </p:cNvSpPr>
          <p:nvPr>
            <p:ph idx="1"/>
          </p:nvPr>
        </p:nvSpPr>
        <p:spPr/>
        <p:txBody>
          <a:bodyPr>
            <a:noAutofit/>
          </a:bodyPr>
          <a:lstStyle/>
          <a:p>
            <a:r>
              <a:rPr lang="en-US" sz="4800" dirty="0" smtClean="0"/>
              <a:t>We will apply this concept as we draw</a:t>
            </a:r>
          </a:p>
          <a:p>
            <a:r>
              <a:rPr lang="en-US" sz="4800" dirty="0" smtClean="0"/>
              <a:t>Using the </a:t>
            </a:r>
            <a:r>
              <a:rPr lang="en-US" sz="4800" dirty="0" smtClean="0"/>
              <a:t>skewer </a:t>
            </a:r>
            <a:r>
              <a:rPr lang="en-US" sz="4800" dirty="0" smtClean="0"/>
              <a:t>to find the tilts(follow through lines) and the distance between objects to line them up</a:t>
            </a:r>
            <a:endParaRPr lang="en-US" sz="4800" dirty="0"/>
          </a:p>
        </p:txBody>
      </p:sp>
    </p:spTree>
    <p:extLst>
      <p:ext uri="{BB962C8B-B14F-4D97-AF65-F5344CB8AC3E}">
        <p14:creationId xmlns:p14="http://schemas.microsoft.com/office/powerpoint/2010/main" val="1969408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Pass </a:t>
            </a:r>
            <a:r>
              <a:rPr lang="en-US" dirty="0" smtClean="0"/>
              <a:t>2.26.2020</a:t>
            </a:r>
            <a:endParaRPr lang="en-US" dirty="0"/>
          </a:p>
        </p:txBody>
      </p:sp>
      <p:sp>
        <p:nvSpPr>
          <p:cNvPr id="3" name="Content Placeholder 2"/>
          <p:cNvSpPr>
            <a:spLocks noGrp="1"/>
          </p:cNvSpPr>
          <p:nvPr>
            <p:ph idx="1"/>
          </p:nvPr>
        </p:nvSpPr>
        <p:spPr>
          <a:xfrm>
            <a:off x="838200" y="1825625"/>
            <a:ext cx="11024286" cy="4351338"/>
          </a:xfrm>
        </p:spPr>
        <p:txBody>
          <a:bodyPr>
            <a:normAutofit/>
          </a:bodyPr>
          <a:lstStyle/>
          <a:p>
            <a:r>
              <a:rPr lang="en-US" dirty="0" smtClean="0"/>
              <a:t>Please be honest with yourself to make the reflection valuable</a:t>
            </a:r>
          </a:p>
          <a:p>
            <a:r>
              <a:rPr lang="en-US" b="1" dirty="0" smtClean="0"/>
              <a:t>1) What technique helped you the most today and why?</a:t>
            </a:r>
          </a:p>
          <a:p>
            <a:r>
              <a:rPr lang="en-US" b="1" dirty="0" smtClean="0"/>
              <a:t>2) What technique did you struggle with or find </a:t>
            </a:r>
            <a:r>
              <a:rPr lang="en-US" b="1" dirty="0" smtClean="0"/>
              <a:t>confusing </a:t>
            </a:r>
            <a:r>
              <a:rPr lang="en-US" b="1" dirty="0" smtClean="0"/>
              <a:t>and why?</a:t>
            </a:r>
          </a:p>
          <a:p>
            <a:r>
              <a:rPr lang="en-US" b="1" dirty="0" smtClean="0"/>
              <a:t>3) When we start the figure drawing assignment next week, what is your greatest concern thus far?</a:t>
            </a:r>
          </a:p>
          <a:p>
            <a:r>
              <a:rPr lang="en-US" i="1" dirty="0" smtClean="0"/>
              <a:t>Thanks for challenging yourself to try some new techniques and struggle to make it an autopilot response for you! It’s not easy to train your brain, but once you do, that is a gift you’ve given yourself that no one can take away. </a:t>
            </a:r>
            <a:endParaRPr lang="en-US" i="1" dirty="0"/>
          </a:p>
        </p:txBody>
      </p:sp>
    </p:spTree>
    <p:extLst>
      <p:ext uri="{BB962C8B-B14F-4D97-AF65-F5344CB8AC3E}">
        <p14:creationId xmlns:p14="http://schemas.microsoft.com/office/powerpoint/2010/main" val="279683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2.24.2020 Figure Drawing Unit</a:t>
            </a:r>
            <a:endParaRPr lang="en-US" dirty="0"/>
          </a:p>
        </p:txBody>
      </p:sp>
      <p:sp>
        <p:nvSpPr>
          <p:cNvPr id="3" name="Content Placeholder 2"/>
          <p:cNvSpPr>
            <a:spLocks noGrp="1"/>
          </p:cNvSpPr>
          <p:nvPr>
            <p:ph idx="1"/>
          </p:nvPr>
        </p:nvSpPr>
        <p:spPr>
          <a:xfrm>
            <a:off x="496654" y="1436201"/>
            <a:ext cx="11596491" cy="4447674"/>
          </a:xfrm>
        </p:spPr>
        <p:txBody>
          <a:bodyPr>
            <a:noAutofit/>
          </a:bodyPr>
          <a:lstStyle/>
          <a:p>
            <a:r>
              <a:rPr lang="en-US" sz="3200" dirty="0" smtClean="0"/>
              <a:t>You will need:</a:t>
            </a:r>
          </a:p>
          <a:p>
            <a:pPr lvl="1"/>
            <a:r>
              <a:rPr lang="en-US" sz="3200" dirty="0" smtClean="0"/>
              <a:t>A manikin – on the cart when you walk in</a:t>
            </a:r>
          </a:p>
          <a:p>
            <a:pPr lvl="1"/>
            <a:r>
              <a:rPr lang="en-US" sz="3200" dirty="0" smtClean="0"/>
              <a:t>Your sketchbook - in your hanging file</a:t>
            </a:r>
          </a:p>
          <a:p>
            <a:pPr lvl="1"/>
            <a:r>
              <a:rPr lang="en-US" sz="3200" dirty="0" smtClean="0"/>
              <a:t>10 pieces of newsprint paper</a:t>
            </a:r>
          </a:p>
          <a:p>
            <a:pPr lvl="1"/>
            <a:r>
              <a:rPr lang="en-US" sz="3200" dirty="0" smtClean="0"/>
              <a:t>A shading pencil packet – on back counter</a:t>
            </a:r>
          </a:p>
          <a:p>
            <a:pPr lvl="1"/>
            <a:r>
              <a:rPr lang="en-US" sz="3200" dirty="0" smtClean="0"/>
              <a:t>Eraser</a:t>
            </a:r>
          </a:p>
          <a:p>
            <a:pPr lvl="1"/>
            <a:r>
              <a:rPr lang="en-US" sz="3200" dirty="0" smtClean="0"/>
              <a:t>Sharpener</a:t>
            </a:r>
          </a:p>
          <a:p>
            <a:pPr lvl="1"/>
            <a:r>
              <a:rPr lang="en-US" sz="3200" dirty="0" smtClean="0"/>
              <a:t>Clipboard – in open cupboard</a:t>
            </a:r>
          </a:p>
          <a:p>
            <a:r>
              <a:rPr lang="en-US" sz="3200" dirty="0" smtClean="0"/>
              <a:t>Thanks for being ready with those supplies</a:t>
            </a:r>
            <a:endParaRPr lang="en-US" sz="3200" dirty="0" smtClean="0"/>
          </a:p>
        </p:txBody>
      </p:sp>
    </p:spTree>
    <p:extLst>
      <p:ext uri="{BB962C8B-B14F-4D97-AF65-F5344CB8AC3E}">
        <p14:creationId xmlns:p14="http://schemas.microsoft.com/office/powerpoint/2010/main" val="124466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p:txBody>
          <a:bodyPr/>
          <a:lstStyle/>
          <a:p>
            <a:r>
              <a:rPr lang="en-US" dirty="0" smtClean="0"/>
              <a:t>Drawing Horses and Poses</a:t>
            </a:r>
            <a:endParaRPr lang="en-US" dirty="0"/>
          </a:p>
        </p:txBody>
      </p:sp>
    </p:spTree>
    <p:extLst>
      <p:ext uri="{BB962C8B-B14F-4D97-AF65-F5344CB8AC3E}">
        <p14:creationId xmlns:p14="http://schemas.microsoft.com/office/powerpoint/2010/main" val="359840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Everyone will pose at least once</a:t>
            </a:r>
            <a:endParaRPr lang="en-US" dirty="0"/>
          </a:p>
        </p:txBody>
      </p:sp>
      <p:sp>
        <p:nvSpPr>
          <p:cNvPr id="3" name="Content Placeholder 2"/>
          <p:cNvSpPr>
            <a:spLocks noGrp="1"/>
          </p:cNvSpPr>
          <p:nvPr>
            <p:ph idx="1"/>
          </p:nvPr>
        </p:nvSpPr>
        <p:spPr/>
        <p:txBody>
          <a:bodyPr>
            <a:noAutofit/>
          </a:bodyPr>
          <a:lstStyle/>
          <a:p>
            <a:r>
              <a:rPr lang="en-US" sz="3200" dirty="0" smtClean="0"/>
              <a:t>We will practice each step</a:t>
            </a:r>
          </a:p>
          <a:p>
            <a:r>
              <a:rPr lang="en-US" sz="3200" dirty="0" smtClean="0"/>
              <a:t>The goal is to make this type of drawing something that will be an autopilot for you</a:t>
            </a:r>
          </a:p>
          <a:p>
            <a:r>
              <a:rPr lang="en-US" sz="3200" dirty="0" smtClean="0"/>
              <a:t>The more you practice it, you won’t even think about it</a:t>
            </a:r>
          </a:p>
          <a:p>
            <a:r>
              <a:rPr lang="en-US" sz="3200" dirty="0" smtClean="0"/>
              <a:t>Your drawings will be in better proportion, accurately lined up, and over time you will naturally see how to draw people quickly and effortlessly</a:t>
            </a:r>
          </a:p>
        </p:txBody>
      </p:sp>
    </p:spTree>
    <p:extLst>
      <p:ext uri="{BB962C8B-B14F-4D97-AF65-F5344CB8AC3E}">
        <p14:creationId xmlns:p14="http://schemas.microsoft.com/office/powerpoint/2010/main" val="279747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Gather supplies</a:t>
            </a:r>
          </a:p>
          <a:p>
            <a:r>
              <a:rPr lang="en-US" dirty="0" smtClean="0"/>
              <a:t>Learn the basics of figure drawing using a manikin</a:t>
            </a:r>
          </a:p>
          <a:p>
            <a:r>
              <a:rPr lang="en-US" dirty="0" smtClean="0"/>
              <a:t>Address proportions and ratios of drawing the human figure</a:t>
            </a:r>
          </a:p>
          <a:p>
            <a:r>
              <a:rPr lang="en-US" dirty="0" smtClean="0"/>
              <a:t>Practice</a:t>
            </a:r>
          </a:p>
          <a:p>
            <a:r>
              <a:rPr lang="en-US" dirty="0" smtClean="0"/>
              <a:t>Next class more practice and notes</a:t>
            </a:r>
          </a:p>
          <a:p>
            <a:endParaRPr lang="en-US" dirty="0"/>
          </a:p>
          <a:p>
            <a:r>
              <a:rPr lang="en-US" dirty="0" smtClean="0"/>
              <a:t>Be thinking about what type of pose you would want to do for your project</a:t>
            </a:r>
            <a:endParaRPr lang="en-US" dirty="0"/>
          </a:p>
        </p:txBody>
      </p:sp>
    </p:spTree>
    <p:extLst>
      <p:ext uri="{BB962C8B-B14F-4D97-AF65-F5344CB8AC3E}">
        <p14:creationId xmlns:p14="http://schemas.microsoft.com/office/powerpoint/2010/main" val="2344661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kind to the manikins</a:t>
            </a:r>
            <a:endParaRPr lang="en-US" dirty="0"/>
          </a:p>
        </p:txBody>
      </p:sp>
      <p:pic>
        <p:nvPicPr>
          <p:cNvPr id="3074" name="Picture 2" descr="Image result for lining up the human figure when drawing manik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1391" y="1825625"/>
            <a:ext cx="632921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502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Poses </a:t>
            </a:r>
            <a:endParaRPr lang="en-US" dirty="0"/>
          </a:p>
        </p:txBody>
      </p:sp>
      <p:sp>
        <p:nvSpPr>
          <p:cNvPr id="3" name="Content Placeholder 2"/>
          <p:cNvSpPr>
            <a:spLocks noGrp="1"/>
          </p:cNvSpPr>
          <p:nvPr>
            <p:ph idx="1"/>
          </p:nvPr>
        </p:nvSpPr>
        <p:spPr/>
        <p:txBody>
          <a:bodyPr>
            <a:normAutofit/>
          </a:bodyPr>
          <a:lstStyle/>
          <a:p>
            <a:r>
              <a:rPr lang="en-US" sz="4800" dirty="0" smtClean="0"/>
              <a:t>1)figuring is facing you</a:t>
            </a:r>
          </a:p>
          <a:p>
            <a:r>
              <a:rPr lang="en-US" sz="4800" dirty="0" smtClean="0"/>
              <a:t>2)side view of the figure</a:t>
            </a:r>
          </a:p>
          <a:p>
            <a:r>
              <a:rPr lang="en-US" sz="4800" dirty="0" smtClean="0"/>
              <a:t>3)figure is looking away from you</a:t>
            </a:r>
          </a:p>
          <a:p>
            <a:r>
              <a:rPr lang="en-US" sz="4800" dirty="0" smtClean="0"/>
              <a:t>4) figure is walking or hooping</a:t>
            </a:r>
          </a:p>
          <a:p>
            <a:r>
              <a:rPr lang="en-US" sz="4800" dirty="0" smtClean="0"/>
              <a:t>5) Figuring is creating a full body action </a:t>
            </a:r>
          </a:p>
        </p:txBody>
      </p:sp>
    </p:spTree>
    <p:extLst>
      <p:ext uri="{BB962C8B-B14F-4D97-AF65-F5344CB8AC3E}">
        <p14:creationId xmlns:p14="http://schemas.microsoft.com/office/powerpoint/2010/main" val="1307843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2.26.2020 </a:t>
            </a:r>
            <a:br>
              <a:rPr lang="en-US" dirty="0" smtClean="0"/>
            </a:br>
            <a:r>
              <a:rPr lang="en-US" dirty="0" smtClean="0"/>
              <a:t>Drawing 2: Day 2 Figure Drawing Unit</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need</a:t>
            </a:r>
          </a:p>
          <a:p>
            <a:r>
              <a:rPr lang="en-US" dirty="0" smtClean="0"/>
              <a:t>Your sketchbook </a:t>
            </a:r>
          </a:p>
          <a:p>
            <a:pPr marL="0" indent="0">
              <a:buNone/>
            </a:pPr>
            <a:endParaRPr lang="en-US" dirty="0" smtClean="0"/>
          </a:p>
          <a:p>
            <a:r>
              <a:rPr lang="en-US" dirty="0"/>
              <a:t>A</a:t>
            </a:r>
            <a:r>
              <a:rPr lang="en-US" dirty="0" smtClean="0"/>
              <a:t>nd one of each…</a:t>
            </a:r>
          </a:p>
          <a:p>
            <a:r>
              <a:rPr lang="en-US" dirty="0"/>
              <a:t>P</a:t>
            </a:r>
            <a:r>
              <a:rPr lang="en-US" dirty="0" smtClean="0"/>
              <a:t>encil</a:t>
            </a:r>
          </a:p>
          <a:p>
            <a:r>
              <a:rPr lang="en-US" dirty="0"/>
              <a:t>S</a:t>
            </a:r>
            <a:r>
              <a:rPr lang="en-US" dirty="0" smtClean="0"/>
              <a:t>kewer </a:t>
            </a:r>
          </a:p>
          <a:p>
            <a:r>
              <a:rPr lang="en-US" dirty="0"/>
              <a:t>M</a:t>
            </a:r>
            <a:r>
              <a:rPr lang="en-US" dirty="0" smtClean="0"/>
              <a:t>anikin</a:t>
            </a:r>
          </a:p>
          <a:p>
            <a:r>
              <a:rPr lang="en-US" dirty="0" smtClean="0"/>
              <a:t>Clipboard</a:t>
            </a:r>
          </a:p>
          <a:p>
            <a:r>
              <a:rPr lang="en-US" dirty="0" smtClean="0"/>
              <a:t>About 3 pieces of nice drawing paper</a:t>
            </a:r>
            <a:endParaRPr lang="en-US" dirty="0"/>
          </a:p>
        </p:txBody>
      </p:sp>
    </p:spTree>
    <p:extLst>
      <p:ext uri="{BB962C8B-B14F-4D97-AF65-F5344CB8AC3E}">
        <p14:creationId xmlns:p14="http://schemas.microsoft.com/office/powerpoint/2010/main" val="52476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4795" y="2647006"/>
            <a:ext cx="10515600" cy="1325563"/>
          </a:xfrm>
        </p:spPr>
        <p:txBody>
          <a:bodyPr/>
          <a:lstStyle/>
          <a:p>
            <a:r>
              <a:rPr lang="en-US" dirty="0" smtClean="0"/>
              <a:t>Let’s Review Last Class</a:t>
            </a:r>
            <a:endParaRPr lang="en-US" dirty="0"/>
          </a:p>
        </p:txBody>
      </p:sp>
    </p:spTree>
    <p:extLst>
      <p:ext uri="{BB962C8B-B14F-4D97-AF65-F5344CB8AC3E}">
        <p14:creationId xmlns:p14="http://schemas.microsoft.com/office/powerpoint/2010/main" val="8376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Drawing Basics</a:t>
            </a:r>
            <a:endParaRPr lang="en-US" dirty="0"/>
          </a:p>
        </p:txBody>
      </p:sp>
      <p:sp>
        <p:nvSpPr>
          <p:cNvPr id="3" name="Content Placeholder 2"/>
          <p:cNvSpPr>
            <a:spLocks noGrp="1"/>
          </p:cNvSpPr>
          <p:nvPr>
            <p:ph idx="1"/>
          </p:nvPr>
        </p:nvSpPr>
        <p:spPr/>
        <p:txBody>
          <a:bodyPr/>
          <a:lstStyle/>
          <a:p>
            <a:r>
              <a:rPr lang="en-US" dirty="0" smtClean="0"/>
              <a:t>Notes</a:t>
            </a:r>
            <a:endParaRPr lang="en-US" dirty="0"/>
          </a:p>
        </p:txBody>
      </p:sp>
      <p:pic>
        <p:nvPicPr>
          <p:cNvPr id="1026" name="Picture 2" descr="Image result for figure drawing measure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520" y="164756"/>
            <a:ext cx="4844162" cy="6704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429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1929" y="2424584"/>
            <a:ext cx="10515600" cy="1325563"/>
          </a:xfrm>
        </p:spPr>
        <p:txBody>
          <a:bodyPr/>
          <a:lstStyle/>
          <a:p>
            <a:r>
              <a:rPr lang="en-US" dirty="0" smtClean="0"/>
              <a:t>More info just as an FYI</a:t>
            </a:r>
            <a:endParaRPr lang="en-US" dirty="0"/>
          </a:p>
        </p:txBody>
      </p:sp>
    </p:spTree>
    <p:extLst>
      <p:ext uri="{BB962C8B-B14F-4D97-AF65-F5344CB8AC3E}">
        <p14:creationId xmlns:p14="http://schemas.microsoft.com/office/powerpoint/2010/main" val="249784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3212</TotalTime>
  <Words>472</Words>
  <Application>Microsoft Office PowerPoint</Application>
  <PresentationFormat>Widescreen</PresentationFormat>
  <Paragraphs>62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2.24.2020 Figure Drawing Unit</vt:lpstr>
      <vt:lpstr>Agenda</vt:lpstr>
      <vt:lpstr>Be kind to the manikins</vt:lpstr>
      <vt:lpstr>Poses </vt:lpstr>
      <vt:lpstr>2.26.2020  Drawing 2: Day 2 Figure Drawing Unit</vt:lpstr>
      <vt:lpstr>Let’s Review Last Class</vt:lpstr>
      <vt:lpstr>Figure Drawing Basics</vt:lpstr>
      <vt:lpstr>More info just as an FYI</vt:lpstr>
      <vt:lpstr>PowerPoint Presentation</vt:lpstr>
      <vt:lpstr>Set Up your space  Pencil Eraser freedom to move sit up feet flat</vt:lpstr>
      <vt:lpstr>Using a skewer to measure the distance of the height of the figure.</vt:lpstr>
      <vt:lpstr>Using a skewer to measure the distance of the width of the figure.</vt:lpstr>
      <vt:lpstr>PowerPoint Presentation</vt:lpstr>
      <vt:lpstr>Once you have your height and width measurements, then you can estimate the rectangle that the figure fits within on your drawing paper. This is a notional space.</vt:lpstr>
      <vt:lpstr>After using the skewer to find the halfway point between the top and bottom of the figure, you can estimate where the center point is in your notional space and mark it lightly in pencil.</vt:lpstr>
      <vt:lpstr>FINDING TILTS ENVELOPE ANGLES</vt:lpstr>
      <vt:lpstr>Tilts and distances</vt:lpstr>
      <vt:lpstr>Exit Pass 2.26.2020</vt:lpstr>
      <vt:lpstr>Next Class</vt:lpstr>
      <vt:lpstr>Everyone will pose at least once</vt:lpstr>
    </vt:vector>
  </TitlesOfParts>
  <Company>Ogden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Lyon</dc:creator>
  <cp:lastModifiedBy>Erica Lyon</cp:lastModifiedBy>
  <cp:revision>6</cp:revision>
  <dcterms:created xsi:type="dcterms:W3CDTF">2017-04-11T16:07:54Z</dcterms:created>
  <dcterms:modified xsi:type="dcterms:W3CDTF">2020-02-26T15:30:21Z</dcterms:modified>
</cp:coreProperties>
</file>