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9" r:id="rId1"/>
  </p:sldMasterIdLst>
  <p:notesMasterIdLst>
    <p:notesMasterId r:id="rId8"/>
  </p:notesMasterIdLst>
  <p:sldIdLst>
    <p:sldId id="288" r:id="rId2"/>
    <p:sldId id="290" r:id="rId3"/>
    <p:sldId id="256" r:id="rId4"/>
    <p:sldId id="257" r:id="rId5"/>
    <p:sldId id="276" r:id="rId6"/>
    <p:sldId id="289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1pPr>
    <a:lvl2pPr marL="0" marR="0" indent="2667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2pPr>
    <a:lvl3pPr marL="0" marR="0" indent="5334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3pPr>
    <a:lvl4pPr marL="0" marR="0" indent="8001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4pPr>
    <a:lvl5pPr marL="0" marR="0" indent="10668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5pPr>
    <a:lvl6pPr marL="0" marR="0" indent="13335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6pPr>
    <a:lvl7pPr marL="0" marR="0" indent="16129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7pPr>
    <a:lvl8pPr marL="0" marR="0" indent="18796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8pPr>
    <a:lvl9pPr marL="0" marR="0" indent="21463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600" b="0" i="0" u="none" strike="noStrike" cap="none" spc="0" normalizeH="0" baseline="0">
        <a:ln>
          <a:noFill/>
        </a:ln>
        <a:solidFill>
          <a:srgbClr val="515151"/>
        </a:solidFill>
        <a:effectLst/>
        <a:uFillTx/>
        <a:latin typeface="+mn-lt"/>
        <a:ea typeface="+mn-ea"/>
        <a:cs typeface="+mn-cs"/>
        <a:sym typeface="Palatin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515151"/>
        </a:fontRef>
        <a:srgbClr val="515151"/>
      </a:tcTxStyle>
      <a:tcStyle>
        <a:tcBdr>
          <a:left>
            <a:ln w="25400" cap="flat">
              <a:solidFill>
                <a:srgbClr val="A9A9A4"/>
              </a:solidFill>
              <a:prstDash val="solid"/>
              <a:miter lim="400000"/>
            </a:ln>
          </a:left>
          <a:right>
            <a:ln w="25400" cap="flat">
              <a:solidFill>
                <a:srgbClr val="A9A9A4"/>
              </a:solidFill>
              <a:prstDash val="solid"/>
              <a:miter lim="400000"/>
            </a:ln>
          </a:right>
          <a:top>
            <a:ln w="25400" cap="flat">
              <a:solidFill>
                <a:srgbClr val="A9A9A4"/>
              </a:solidFill>
              <a:prstDash val="solid"/>
              <a:miter lim="400000"/>
            </a:ln>
          </a:top>
          <a:bottom>
            <a:ln w="25400" cap="flat">
              <a:solidFill>
                <a:srgbClr val="A9A9A4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4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1A5D4">
              <a:alpha val="15000"/>
            </a:srgbClr>
          </a:solidFill>
        </a:fill>
      </a:tcStyle>
    </a:band2H>
    <a:firstCol>
      <a:tcTxStyle b="off" i="off">
        <a:fontRef idx="minor">
          <a:srgbClr val="F3F1D8"/>
        </a:fontRef>
        <a:srgbClr val="F3F1D8"/>
      </a:tcTxStyle>
      <a:tcStyle>
        <a:tcBdr>
          <a:left>
            <a:ln w="25400" cap="flat">
              <a:solidFill>
                <a:srgbClr val="A9A9A4"/>
              </a:solidFill>
              <a:prstDash val="solid"/>
              <a:miter lim="400000"/>
            </a:ln>
          </a:left>
          <a:right>
            <a:ln w="25400" cap="flat">
              <a:solidFill>
                <a:srgbClr val="A9A9A4"/>
              </a:solidFill>
              <a:prstDash val="solid"/>
              <a:miter lim="400000"/>
            </a:ln>
          </a:right>
          <a:top>
            <a:ln w="25400" cap="flat">
              <a:solidFill>
                <a:srgbClr val="A9A9A4"/>
              </a:solidFill>
              <a:prstDash val="solid"/>
              <a:miter lim="400000"/>
            </a:ln>
          </a:top>
          <a:bottom>
            <a:ln w="25400" cap="flat">
              <a:solidFill>
                <a:srgbClr val="A9A9A4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4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4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3F1D8"/>
        </a:fontRef>
        <a:srgbClr val="F3F1D8"/>
      </a:tcTxStyle>
      <a:tcStyle>
        <a:tcBdr>
          <a:left>
            <a:ln w="25400" cap="flat">
              <a:solidFill>
                <a:srgbClr val="A9A9A4"/>
              </a:solidFill>
              <a:prstDash val="solid"/>
              <a:miter lim="400000"/>
            </a:ln>
          </a:left>
          <a:right>
            <a:ln w="25400" cap="flat">
              <a:solidFill>
                <a:srgbClr val="A9A9A4"/>
              </a:solidFill>
              <a:prstDash val="solid"/>
              <a:miter lim="400000"/>
            </a:ln>
          </a:right>
          <a:top>
            <a:ln w="25400" cap="flat">
              <a:solidFill>
                <a:srgbClr val="A9A9A4"/>
              </a:solidFill>
              <a:prstDash val="solid"/>
              <a:miter lim="400000"/>
            </a:ln>
          </a:top>
          <a:bottom>
            <a:ln w="25400" cap="flat">
              <a:solidFill>
                <a:srgbClr val="A9A9A4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4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3F1D8"/>
        </a:fontRef>
        <a:srgbClr val="F3F1D8"/>
      </a:tcTxStyle>
      <a:tcStyle>
        <a:tcBdr>
          <a:left>
            <a:ln w="25400" cap="flat">
              <a:solidFill>
                <a:srgbClr val="A9A9A4"/>
              </a:solidFill>
              <a:prstDash val="solid"/>
              <a:miter lim="400000"/>
            </a:ln>
          </a:left>
          <a:right>
            <a:ln w="25400" cap="flat">
              <a:solidFill>
                <a:srgbClr val="A9A9A4"/>
              </a:solidFill>
              <a:prstDash val="solid"/>
              <a:miter lim="400000"/>
            </a:ln>
          </a:right>
          <a:top>
            <a:ln w="25400" cap="flat">
              <a:solidFill>
                <a:srgbClr val="A9A9A4"/>
              </a:solidFill>
              <a:prstDash val="solid"/>
              <a:miter lim="400000"/>
            </a:ln>
          </a:top>
          <a:bottom>
            <a:ln w="25400" cap="flat">
              <a:solidFill>
                <a:srgbClr val="A9A9A4"/>
              </a:solidFill>
              <a:prstDash val="solid"/>
              <a:miter lim="400000"/>
            </a:ln>
          </a:bottom>
          <a:insideH>
            <a:ln w="25400" cap="flat">
              <a:solidFill>
                <a:srgbClr val="A9A9A4"/>
              </a:solidFill>
              <a:prstDash val="solid"/>
              <a:miter lim="400000"/>
            </a:ln>
          </a:insideH>
          <a:insideV>
            <a:ln w="25400" cap="flat">
              <a:solidFill>
                <a:srgbClr val="A9A9A4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16148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064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4064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4064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4064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4064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4064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4064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4064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4064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54F2B-4BCF-4197-901F-D7CA0C5C3346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6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5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5368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6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1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8BB0-1F20-4C6B-A56C-896A9F73FB4A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0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60DA-11B7-472A-AFEF-07FB059A27D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6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30346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F21A-8405-4DA5-BEAC-3D4CC71D54EA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5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5F84-9683-4B1B-940C-516296C3B9E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7B2AD-074C-4247-B20E-4BA1D1B80702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6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C26FB-39E8-4A97-A330-257F2E3058A9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0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405D-5078-464B-95D5-AD1D787A29C3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5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5EF8-B59A-48DF-A116-AFDAD4B003AB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5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4AEE7-DB1F-4DD1-9290-70ECE3C49600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9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845D-AA64-4C6F-B170-8AA45DD4B329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28077EF-3DB9-4852-A8C8-9AA18A70A9F8}" type="datetimeFigureOut">
              <a:rPr lang="en-US" smtClean="0"/>
              <a:t>8/22/2019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99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Info for 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have to pay for our test by November</a:t>
            </a:r>
          </a:p>
          <a:p>
            <a:r>
              <a:rPr lang="en-US" dirty="0" smtClean="0"/>
              <a:t>We will do the card fundraiser again to help pay for tests</a:t>
            </a:r>
          </a:p>
          <a:p>
            <a:r>
              <a:rPr lang="en-US" dirty="0" smtClean="0"/>
              <a:t>$54- fee wavier (sell 14 cards)</a:t>
            </a:r>
          </a:p>
          <a:p>
            <a:r>
              <a:rPr lang="en-US" dirty="0" smtClean="0"/>
              <a:t>$92- no fee wavier (sell 23 cards)</a:t>
            </a:r>
          </a:p>
          <a:p>
            <a:r>
              <a:rPr lang="en-US" dirty="0" smtClean="0"/>
              <a:t>Cards will sell @ $5- each, cost to print cards about $1.00 so $4.00 profit</a:t>
            </a:r>
          </a:p>
          <a:p>
            <a:r>
              <a:rPr lang="en-US" dirty="0" smtClean="0"/>
              <a:t>Please don’t let money stress you out about AP, AP is suppose to be a fun time to challenge your art skills and SHINE!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785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8.21.2019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/>
          </p:cNvSpPr>
          <p:nvPr>
            <p:ph type="title"/>
          </p:nvPr>
        </p:nvSpPr>
        <p:spPr>
          <a:xfrm>
            <a:off x="908857" y="168581"/>
            <a:ext cx="703217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defRPr sz="4050"/>
            </a:pPr>
            <a:r>
              <a:rPr lang="en-US" b="1" u="sng" dirty="0" smtClean="0"/>
              <a:t>Sketchbook Process</a:t>
            </a:r>
            <a:endParaRPr sz="2700" b="1" u="sng" dirty="0"/>
          </a:p>
        </p:txBody>
      </p:sp>
      <p:sp>
        <p:nvSpPr>
          <p:cNvPr id="176" name="Shape 176"/>
          <p:cNvSpPr>
            <a:spLocks noGrp="1"/>
          </p:cNvSpPr>
          <p:nvPr>
            <p:ph type="body" idx="1"/>
          </p:nvPr>
        </p:nvSpPr>
        <p:spPr>
          <a:xfrm>
            <a:off x="0" y="1311581"/>
            <a:ext cx="9144000" cy="554641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971550" lvl="1" indent="-514350">
              <a:spcBef>
                <a:spcPts val="600"/>
              </a:spcBef>
              <a:buClr>
                <a:srgbClr val="F1358D"/>
              </a:buClr>
              <a:buSzPct val="90000"/>
            </a:pPr>
            <a:r>
              <a:rPr lang="en-US" sz="3600" b="1" dirty="0" smtClean="0"/>
              <a:t>P - Produce an idea – day 1 </a:t>
            </a:r>
          </a:p>
          <a:p>
            <a:pPr marL="1277550" lvl="2" indent="-514350">
              <a:spcBef>
                <a:spcPts val="600"/>
              </a:spcBef>
              <a:buClr>
                <a:srgbClr val="F1358D"/>
              </a:buClr>
              <a:buSzPct val="90000"/>
            </a:pPr>
            <a:r>
              <a:rPr lang="en-US" sz="3400" b="1" dirty="0" smtClean="0"/>
              <a:t>Ask a question, Brain Storm, Juxtaposition, SCAMPER</a:t>
            </a:r>
          </a:p>
          <a:p>
            <a:pPr marL="971550" lvl="1" indent="-514350">
              <a:spcBef>
                <a:spcPts val="600"/>
              </a:spcBef>
              <a:buClr>
                <a:srgbClr val="F1358D"/>
              </a:buClr>
              <a:buSzPct val="90000"/>
            </a:pPr>
            <a:r>
              <a:rPr lang="en-US" sz="3600" b="1" dirty="0" smtClean="0"/>
              <a:t>R – Render Thumbnails – day 2</a:t>
            </a:r>
          </a:p>
          <a:p>
            <a:pPr marL="971550" lvl="1" indent="-514350">
              <a:spcBef>
                <a:spcPts val="600"/>
              </a:spcBef>
              <a:buClr>
                <a:srgbClr val="F1358D"/>
              </a:buClr>
              <a:buSzPct val="90000"/>
            </a:pPr>
            <a:r>
              <a:rPr lang="en-US" sz="3600" b="1" dirty="0" smtClean="0"/>
              <a:t>E – Expound on the Idea </a:t>
            </a:r>
          </a:p>
          <a:p>
            <a:pPr marL="971550" lvl="1" indent="-514350">
              <a:spcBef>
                <a:spcPts val="600"/>
              </a:spcBef>
              <a:buClr>
                <a:srgbClr val="F1358D"/>
              </a:buClr>
              <a:buSzPct val="90000"/>
            </a:pPr>
            <a:r>
              <a:rPr lang="en-US" sz="3600" b="1" dirty="0" smtClean="0"/>
              <a:t>P – probe a famous artist</a:t>
            </a:r>
          </a:p>
          <a:p>
            <a:pPr marL="971550" lvl="1" indent="-514350">
              <a:spcBef>
                <a:spcPts val="600"/>
              </a:spcBef>
              <a:buClr>
                <a:srgbClr val="F1358D"/>
              </a:buClr>
              <a:buSzPct val="90000"/>
            </a:pPr>
            <a:r>
              <a:rPr lang="en-US" sz="3600" b="1" dirty="0" smtClean="0"/>
              <a:t>A – Assemble the Materials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AP Art</a:t>
            </a:r>
            <a:endParaRPr dirty="0"/>
          </a:p>
        </p:txBody>
      </p:sp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xfrm>
            <a:off x="180109" y="1680754"/>
            <a:ext cx="8825345" cy="517724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>
              <a:buSzPct val="80000"/>
            </a:pPr>
            <a:r>
              <a:rPr lang="en-US" sz="3600" b="1" dirty="0" smtClean="0"/>
              <a:t>Regulate your time </a:t>
            </a:r>
          </a:p>
          <a:p>
            <a:pPr>
              <a:buSzPct val="80000"/>
            </a:pPr>
            <a:r>
              <a:rPr lang="en-US" sz="3600" b="1" dirty="0" smtClean="0"/>
              <a:t>Execute the work! </a:t>
            </a:r>
          </a:p>
          <a:p>
            <a:pPr>
              <a:buSzPct val="80000"/>
            </a:pPr>
            <a:endParaRPr lang="en-US" sz="3600" dirty="0"/>
          </a:p>
          <a:p>
            <a:pPr>
              <a:buSzPct val="80000"/>
            </a:pPr>
            <a:r>
              <a:rPr lang="en-US" sz="3600" dirty="0" smtClean="0"/>
              <a:t>Resources from: </a:t>
            </a:r>
            <a:r>
              <a:rPr lang="en-US" sz="3600" b="1" dirty="0"/>
              <a:t>https://youtu.be/JQCzMbJCMTU</a:t>
            </a:r>
          </a:p>
          <a:p>
            <a:pPr>
              <a:buSzPct val="80000"/>
            </a:pPr>
            <a:endParaRPr lang="en-US" sz="3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14131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Last Class….</a:t>
            </a:r>
            <a:br>
              <a:rPr lang="en-US" dirty="0" smtClean="0"/>
            </a:br>
            <a:r>
              <a:rPr lang="en-US" dirty="0" smtClean="0"/>
              <a:t>First Project to Launch Us for the Year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369127"/>
            <a:ext cx="7765322" cy="3422074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Empathy Project</a:t>
            </a:r>
          </a:p>
          <a:p>
            <a:endParaRPr lang="en-US" sz="2800" b="1" dirty="0"/>
          </a:p>
          <a:p>
            <a:r>
              <a:rPr lang="en-US" sz="2800" b="1" dirty="0" smtClean="0"/>
              <a:t>Write down 3-5 people you know that have struggles</a:t>
            </a:r>
          </a:p>
          <a:p>
            <a:r>
              <a:rPr lang="en-US" sz="2800" b="1" dirty="0" smtClean="0"/>
              <a:t>Write down what their struggle is</a:t>
            </a:r>
          </a:p>
          <a:p>
            <a:r>
              <a:rPr lang="en-US" sz="2800" b="1" dirty="0" smtClean="0"/>
              <a:t>Write down what you admire about them and how they handle their struggle</a:t>
            </a:r>
          </a:p>
          <a:p>
            <a:r>
              <a:rPr lang="en-US" sz="2800" b="1" dirty="0" smtClean="0"/>
              <a:t>Goal today – thumb nails/sketches about either each person or five sketches about one of your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600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69" y="139337"/>
            <a:ext cx="7765322" cy="970450"/>
          </a:xfrm>
        </p:spPr>
        <p:txBody>
          <a:bodyPr/>
          <a:lstStyle/>
          <a:p>
            <a:r>
              <a:rPr lang="en-US" dirty="0" smtClean="0"/>
              <a:t>Empathy Project Expectations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377" y="1010194"/>
            <a:ext cx="8969829" cy="4781007"/>
          </a:xfrm>
        </p:spPr>
        <p:txBody>
          <a:bodyPr>
            <a:noAutofit/>
          </a:bodyPr>
          <a:lstStyle/>
          <a:p>
            <a:r>
              <a:rPr lang="en-US" sz="2400" dirty="0" smtClean="0"/>
              <a:t>About someone and their struggle (could be about you, could be about multiple people, or just one person – that’s up to you)</a:t>
            </a:r>
          </a:p>
          <a:p>
            <a:r>
              <a:rPr lang="en-US" sz="2400" dirty="0" smtClean="0"/>
              <a:t>Any media you want – you can do just one or more, layer, cut, keep on the same paper, whatever you want</a:t>
            </a:r>
          </a:p>
          <a:p>
            <a:r>
              <a:rPr lang="en-US" sz="2400" dirty="0" smtClean="0"/>
              <a:t>Needs a color scheme – if only black and white, needs either 5 values or 5 textures/patterns in it, if color use color to add to the meaning</a:t>
            </a:r>
          </a:p>
          <a:p>
            <a:r>
              <a:rPr lang="en-US" sz="2400" dirty="0" smtClean="0"/>
              <a:t>You can use words as long as they add to the meaning of your piece</a:t>
            </a:r>
          </a:p>
          <a:p>
            <a:r>
              <a:rPr lang="en-US" sz="2400" dirty="0" smtClean="0"/>
              <a:t>Timeline – 2 weeks 5 class periods, due next week on Friday the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at the end of class (need more time, take home over the weekend, finish up and bring back at the start of class) </a:t>
            </a:r>
          </a:p>
          <a:p>
            <a:r>
              <a:rPr lang="en-US" sz="2400" dirty="0" smtClean="0"/>
              <a:t>We will do a class critique with this to share, so be ready to share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96753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tif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3EC26C"/>
      </a:accent1>
      <a:accent2>
        <a:srgbClr val="B3D463"/>
      </a:accent2>
      <a:accent3>
        <a:srgbClr val="3BBC9D"/>
      </a:accent3>
      <a:accent4>
        <a:srgbClr val="97AF75"/>
      </a:accent4>
      <a:accent5>
        <a:srgbClr val="6BA841"/>
      </a:accent5>
      <a:accent6>
        <a:srgbClr val="79AE90"/>
      </a:accent6>
      <a:hlink>
        <a:srgbClr val="85E4A6"/>
      </a:hlink>
      <a:folHlink>
        <a:srgbClr val="BDF3D0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43372978-11FE-4814-AC26-BC300187D8C7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opperplate"/>
        <a:ea typeface="Copperplate"/>
        <a:cs typeface="Copperplate"/>
      </a:majorFont>
      <a:minorFont>
        <a:latin typeface="Palatino"/>
        <a:ea typeface="Palatino"/>
        <a:cs typeface="Palatino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51515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06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3F1D8"/>
            </a:solidFill>
            <a:effectLst>
              <a:outerShdw blurRad="25400" dist="12700" dir="162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1515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06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515151"/>
            </a:solidFill>
            <a:effectLst/>
            <a:uFillTx/>
            <a:latin typeface="+mn-lt"/>
            <a:ea typeface="+mn-ea"/>
            <a:cs typeface="+mn-cs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290</TotalTime>
  <Words>363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Calisto MT</vt:lpstr>
      <vt:lpstr>Lucida Grande</vt:lpstr>
      <vt:lpstr>Palatino</vt:lpstr>
      <vt:lpstr>Trebuchet MS</vt:lpstr>
      <vt:lpstr>Wingdings 2</vt:lpstr>
      <vt:lpstr>Slate</vt:lpstr>
      <vt:lpstr>Helpful Info for AP</vt:lpstr>
      <vt:lpstr>AP day 2</vt:lpstr>
      <vt:lpstr>Sketchbook Process</vt:lpstr>
      <vt:lpstr>AP Art</vt:lpstr>
      <vt:lpstr>Review Last Class…. First Project to Launch Us for the Year</vt:lpstr>
      <vt:lpstr>Empathy Project Expectations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– 8.23.2016</dc:title>
  <dc:creator>Erica Lyon</dc:creator>
  <cp:lastModifiedBy>Erica Lyon</cp:lastModifiedBy>
  <cp:revision>13</cp:revision>
  <dcterms:modified xsi:type="dcterms:W3CDTF">2019-08-22T16:26:41Z</dcterms:modified>
</cp:coreProperties>
</file>