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35"/>
  </p:notesMasterIdLst>
  <p:handoutMasterIdLst>
    <p:handoutMasterId r:id="rId36"/>
  </p:handoutMasterIdLst>
  <p:sldIdLst>
    <p:sldId id="288" r:id="rId2"/>
    <p:sldId id="305" r:id="rId3"/>
    <p:sldId id="324" r:id="rId4"/>
    <p:sldId id="289" r:id="rId5"/>
    <p:sldId id="306" r:id="rId6"/>
    <p:sldId id="258" r:id="rId7"/>
    <p:sldId id="284" r:id="rId8"/>
    <p:sldId id="259" r:id="rId9"/>
    <p:sldId id="260" r:id="rId10"/>
    <p:sldId id="261" r:id="rId11"/>
    <p:sldId id="262" r:id="rId12"/>
    <p:sldId id="263" r:id="rId13"/>
    <p:sldId id="285" r:id="rId14"/>
    <p:sldId id="264" r:id="rId15"/>
    <p:sldId id="265" r:id="rId16"/>
    <p:sldId id="266" r:id="rId17"/>
    <p:sldId id="286" r:id="rId18"/>
    <p:sldId id="268" r:id="rId19"/>
    <p:sldId id="269" r:id="rId20"/>
    <p:sldId id="295" r:id="rId21"/>
    <p:sldId id="271" r:id="rId22"/>
    <p:sldId id="308" r:id="rId23"/>
    <p:sldId id="309" r:id="rId24"/>
    <p:sldId id="310" r:id="rId25"/>
    <p:sldId id="313" r:id="rId26"/>
    <p:sldId id="314" r:id="rId27"/>
    <p:sldId id="315" r:id="rId28"/>
    <p:sldId id="317" r:id="rId29"/>
    <p:sldId id="318" r:id="rId30"/>
    <p:sldId id="319" r:id="rId31"/>
    <p:sldId id="321" r:id="rId32"/>
    <p:sldId id="322" r:id="rId33"/>
    <p:sldId id="323" r:id="rId34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66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533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8001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066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333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61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879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146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1A5D4">
              <a:alpha val="15000"/>
            </a:srgbClr>
          </a:solidFill>
        </a:fill>
      </a:tcStyle>
    </a:band2H>
    <a:firstCol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06CA1-1D8C-488F-9B66-92728670849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1E7F2-E361-4E1C-95FB-6B6283927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148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3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0346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26FB-39E8-4A97-A330-257F2E3058A9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845D-AA64-4C6F-B170-8AA45DD4B329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8077EF-3DB9-4852-A8C8-9AA18A70A9F8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den4arts.org/competitions/" TargetMode="External"/><Relationship Id="rId2" Type="http://schemas.openxmlformats.org/officeDocument/2006/relationships/hyperlink" Target="http://www.artandwriting.org/affiliate/ARALW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ricalyonart.com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Day Art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8.22.2017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178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1524000"/>
            <a:ext cx="5181600" cy="388620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473965"/>
            <a:ext cx="7162800" cy="5372101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90189" y="177800"/>
            <a:ext cx="8963622" cy="1206501"/>
          </a:xfrm>
          <a:prstGeom prst="rect">
            <a:avLst/>
          </a:prstGeom>
        </p:spPr>
        <p:txBody>
          <a:bodyPr anchor="ctr"/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431925"/>
            <a:ext cx="7234767" cy="5426075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of my life!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Mrs. Lyon’s Teaching Thoughts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about </a:t>
            </a:r>
            <a:r>
              <a:rPr lang="en-US" dirty="0"/>
              <a:t>A</a:t>
            </a:r>
            <a:r>
              <a:rPr lang="en-US" dirty="0" smtClean="0"/>
              <a:t>rt</a:t>
            </a:r>
            <a:r>
              <a:rPr dirty="0" smtClean="0"/>
              <a:t> </a:t>
            </a:r>
            <a:r>
              <a:rPr lang="en-US" dirty="0"/>
              <a:t>C</a:t>
            </a:r>
            <a:r>
              <a:rPr dirty="0" smtClean="0"/>
              <a:t>lass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779939" y="2095057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dirty="0"/>
              <a:t>Learning needs to be fun, challenging, and applied</a:t>
            </a:r>
          </a:p>
          <a:p>
            <a:pPr>
              <a:defRPr sz="2400"/>
            </a:pPr>
            <a:r>
              <a:rPr sz="3200" dirty="0"/>
              <a:t>Everyone and thing has value, treat it as such</a:t>
            </a:r>
          </a:p>
          <a:p>
            <a:pPr>
              <a:defRPr sz="2400"/>
            </a:pPr>
            <a:r>
              <a:rPr lang="en-US" sz="3200" dirty="0" smtClean="0"/>
              <a:t>Self-awareness is crucial in art, being able to take risks, and challenge yourself is key</a:t>
            </a:r>
            <a:endParaRPr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756291" y="2236946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spell</a:t>
            </a:r>
          </a:p>
          <a:p>
            <a:pPr marL="1043638"/>
            <a:r>
              <a:rPr sz="3600" dirty="0"/>
              <a:t>It take me a few months to memorize </a:t>
            </a:r>
            <a:r>
              <a:rPr sz="3600" dirty="0" smtClean="0"/>
              <a:t>names</a:t>
            </a:r>
            <a:endParaRPr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dirty="0"/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2271252" y="1580050"/>
            <a:ext cx="6542547" cy="4757250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food, candy, or drinks in class</a:t>
            </a:r>
          </a:p>
          <a:p>
            <a:pPr>
              <a:buSzPct val="80000"/>
            </a:pPr>
            <a:r>
              <a:rPr sz="3200" dirty="0"/>
              <a:t>Let 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 smtClean="0"/>
              <a:t>studio time </a:t>
            </a:r>
            <a:r>
              <a:rPr sz="3200" dirty="0" smtClean="0"/>
              <a:t>he </a:t>
            </a:r>
            <a:r>
              <a:rPr sz="3200" dirty="0"/>
              <a:t>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" y="3517900"/>
            <a:ext cx="2114550" cy="2819400"/>
          </a:xfrm>
          <a:prstGeom prst="rect">
            <a:avLst/>
          </a:prstGeom>
          <a:ln w="12700"/>
        </p:spPr>
      </p:pic>
      <p:pic>
        <p:nvPicPr>
          <p:cNvPr id="5" name="Picture 4" descr="IMG_02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0138" cy="2826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all of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Activity: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Find something in common with everyone at your table</a:t>
            </a:r>
          </a:p>
          <a:p>
            <a:pPr lvl="2"/>
            <a:r>
              <a:rPr lang="en-US" sz="2800" b="1" dirty="0" smtClean="0">
                <a:solidFill>
                  <a:schemeClr val="tx1"/>
                </a:solidFill>
              </a:rPr>
              <a:t>Write it down on the whiteboard</a:t>
            </a:r>
          </a:p>
          <a:p>
            <a:pPr lvl="2"/>
            <a:r>
              <a:rPr lang="en-US" sz="2800" b="1" dirty="0" smtClean="0">
                <a:solidFill>
                  <a:schemeClr val="tx1"/>
                </a:solidFill>
              </a:rPr>
              <a:t>Pick someone to share it with the class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06518" y="68063"/>
            <a:ext cx="7765322" cy="9704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02476" y="764628"/>
            <a:ext cx="8954813" cy="66845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buSzPct val="80000"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Disclosures </a:t>
            </a:r>
            <a:r>
              <a:rPr sz="2400" dirty="0"/>
              <a:t>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Recycling</a:t>
            </a:r>
            <a:r>
              <a:rPr lang="en-US" sz="2400" dirty="0" smtClean="0"/>
              <a:t>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All art supplies you need for class will either be at your table, at the door to pick up or on the back counter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Tables and chairs - we move, they </a:t>
            </a:r>
            <a:r>
              <a:rPr sz="2400" dirty="0" smtClean="0"/>
              <a:t>move</a:t>
            </a:r>
            <a:endParaRPr lang="en-US" sz="2400" dirty="0" smtClean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Art work will stay in your class folder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Hall Pass </a:t>
            </a:r>
            <a:r>
              <a:rPr lang="en-US" sz="2400" dirty="0" smtClean="0"/>
              <a:t>–</a:t>
            </a:r>
            <a:r>
              <a:rPr sz="2400" dirty="0" smtClean="0"/>
              <a:t> </a:t>
            </a:r>
            <a:r>
              <a:rPr lang="en-US" sz="2400" dirty="0" smtClean="0"/>
              <a:t>you must have your planner to use them</a:t>
            </a:r>
          </a:p>
          <a:p>
            <a:pPr lvl="1"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Not during lecture, critique, or demo time, only studio time</a:t>
            </a:r>
            <a:endParaRPr sz="2400" dirty="0"/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sz="2400" dirty="0"/>
              <a:t>Not during the 1</a:t>
            </a:r>
            <a:r>
              <a:rPr sz="2400" baseline="28888" dirty="0"/>
              <a:t>st</a:t>
            </a:r>
            <a:r>
              <a:rPr sz="2400" dirty="0"/>
              <a:t> 10 min. or last 10 min. of class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sz="2400" dirty="0"/>
              <a:t>Only 3 per term, must sign back of planner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Website! – </a:t>
            </a:r>
            <a:r>
              <a:rPr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sz="2400" dirty="0"/>
              <a:t> &amp; Remind app(sign-up)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Questions</a:t>
            </a:r>
            <a:r>
              <a:rPr sz="2400" dirty="0"/>
              <a:t>?</a:t>
            </a:r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152398"/>
            <a:ext cx="723900" cy="1162628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614401" y="0"/>
            <a:ext cx="7765322" cy="97045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Art Shows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60342" y="810191"/>
            <a:ext cx="847344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80000"/>
              <a:defRPr sz="2400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r>
              <a:rPr lang="en-US" sz="1800" dirty="0" smtClean="0">
                <a:solidFill>
                  <a:schemeClr val="tx1"/>
                </a:solidFill>
              </a:rPr>
              <a:t>Face Painting Fundraiser – help AP pay for their exam and work at the football games painting faces for donations</a:t>
            </a:r>
          </a:p>
          <a:p>
            <a:pPr marL="285750" indent="-28575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Winter Art Show &amp; Music Concert in the Commons at BLHS December 13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Scholastic Art Competition due Dec. 7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, 2016 for more information go to: 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http://www.artandwriting.org/affiliate/ARALW/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Eccles Petite Impressions (under 8x8”) at Eccles </a:t>
            </a:r>
            <a:r>
              <a:rPr lang="en-US" sz="1800" dirty="0" smtClean="0">
                <a:solidFill>
                  <a:schemeClr val="tx1"/>
                </a:solidFill>
              </a:rPr>
              <a:t>Art </a:t>
            </a:r>
            <a:r>
              <a:rPr lang="en-US" sz="1800" dirty="0">
                <a:solidFill>
                  <a:schemeClr val="tx1"/>
                </a:solidFill>
              </a:rPr>
              <a:t>Center in Dec. For more info visit: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http://www.ogden4arts.org/competitions/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Utah State Senate Art Contest TBA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Utah State Art Show Jan. 16</a:t>
            </a:r>
            <a:r>
              <a:rPr lang="en-US" sz="1800" baseline="30000" dirty="0">
                <a:solidFill>
                  <a:schemeClr val="tx1"/>
                </a:solidFill>
              </a:rPr>
              <a:t>th </a:t>
            </a:r>
            <a:r>
              <a:rPr lang="en-US" sz="1800" dirty="0">
                <a:solidFill>
                  <a:schemeClr val="tx1"/>
                </a:solidFill>
              </a:rPr>
              <a:t>– 20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, 2017 (intake to show)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Ogden Trails Network 3</a:t>
            </a:r>
            <a:r>
              <a:rPr lang="en-US" sz="1800" baseline="30000" dirty="0">
                <a:solidFill>
                  <a:schemeClr val="tx1"/>
                </a:solidFill>
              </a:rPr>
              <a:t>rd</a:t>
            </a:r>
            <a:r>
              <a:rPr lang="en-US" sz="1800" dirty="0">
                <a:solidFill>
                  <a:schemeClr val="tx1"/>
                </a:solidFill>
              </a:rPr>
              <a:t> Annual Art Competition February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Weber County Health Department Art Competition </a:t>
            </a:r>
            <a:r>
              <a:rPr lang="en-US" sz="1800" dirty="0" smtClean="0">
                <a:solidFill>
                  <a:schemeClr val="tx1"/>
                </a:solidFill>
              </a:rPr>
              <a:t>February/March </a:t>
            </a:r>
            <a:r>
              <a:rPr lang="en-US" sz="1800" dirty="0">
                <a:solidFill>
                  <a:schemeClr val="tx1"/>
                </a:solidFill>
              </a:rPr>
              <a:t>of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HOPE Art Competition around February or March of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Art Gala in the commons at BL March 8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Festival of Arts Beginning of April 2017 at Eccles </a:t>
            </a:r>
            <a:r>
              <a:rPr lang="en-US" sz="1800" dirty="0" smtClean="0">
                <a:solidFill>
                  <a:schemeClr val="tx1"/>
                </a:solidFill>
              </a:rPr>
              <a:t>Art </a:t>
            </a:r>
            <a:r>
              <a:rPr lang="en-US" sz="1800" dirty="0">
                <a:solidFill>
                  <a:schemeClr val="tx1"/>
                </a:solidFill>
              </a:rPr>
              <a:t>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Recycled Art Competition Beginning of May 2017 at Eccles </a:t>
            </a:r>
            <a:r>
              <a:rPr lang="en-US" sz="1800" dirty="0" smtClean="0">
                <a:solidFill>
                  <a:schemeClr val="tx1"/>
                </a:solidFill>
              </a:rPr>
              <a:t>Art </a:t>
            </a:r>
            <a:r>
              <a:rPr lang="en-US" sz="1800" dirty="0">
                <a:solidFill>
                  <a:schemeClr val="tx1"/>
                </a:solidFill>
              </a:rPr>
              <a:t>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Painting Competition at Eccles </a:t>
            </a:r>
            <a:r>
              <a:rPr lang="en-US" sz="1800" dirty="0" smtClean="0">
                <a:solidFill>
                  <a:schemeClr val="tx1"/>
                </a:solidFill>
              </a:rPr>
              <a:t>Art </a:t>
            </a:r>
            <a:r>
              <a:rPr lang="en-US" sz="1800" dirty="0">
                <a:solidFill>
                  <a:schemeClr val="tx1"/>
                </a:solidFill>
              </a:rPr>
              <a:t>Center for more information: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http://www.ogden4arts.org/competitions/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90000"/>
              </a:lnSpc>
              <a:buSzPct val="80000"/>
              <a:defRPr sz="2400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8.24.2017</a:t>
            </a:r>
            <a:br>
              <a:rPr lang="en-US" dirty="0" smtClean="0"/>
            </a:br>
            <a:r>
              <a:rPr lang="en-US" u="sng" dirty="0" smtClean="0"/>
              <a:t>Please Do the Following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Pick up your sketchbook you made last class</a:t>
            </a:r>
          </a:p>
          <a:p>
            <a:r>
              <a:rPr lang="en-US" sz="2800" b="1" dirty="0" smtClean="0"/>
              <a:t>If you don’t have one, you will be getting a pre-made one</a:t>
            </a:r>
          </a:p>
          <a:p>
            <a:r>
              <a:rPr lang="en-US" sz="2800" b="1" dirty="0" smtClean="0"/>
              <a:t>Make sure your name is on the front of your sketchbook, first and last</a:t>
            </a:r>
          </a:p>
          <a:p>
            <a:r>
              <a:rPr lang="en-US" sz="2800" b="1" dirty="0" smtClean="0"/>
              <a:t>With the correct class and period on it</a:t>
            </a:r>
          </a:p>
          <a:p>
            <a:r>
              <a:rPr lang="en-US" sz="2800" b="1" dirty="0" smtClean="0"/>
              <a:t>The first sketchbook should be labeled Volume #1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7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Disclosure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18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2800" dirty="0"/>
              <a:t>Bell Work - BW</a:t>
            </a:r>
          </a:p>
          <a:p>
            <a:pPr marL="1043638"/>
            <a:r>
              <a:rPr sz="2800" dirty="0"/>
              <a:t>Essential Question - on the board</a:t>
            </a:r>
          </a:p>
          <a:p>
            <a:pPr marL="1043638"/>
            <a:r>
              <a:rPr sz="2800" dirty="0" smtClean="0"/>
              <a:t>Agenda</a:t>
            </a:r>
            <a:r>
              <a:rPr lang="en-US" sz="2800" dirty="0" smtClean="0"/>
              <a:t>, reminders, review last class</a:t>
            </a:r>
            <a:endParaRPr sz="2800" dirty="0"/>
          </a:p>
          <a:p>
            <a:pPr marL="1043638"/>
            <a:r>
              <a:rPr sz="2800" dirty="0"/>
              <a:t>Lesson </a:t>
            </a:r>
            <a:r>
              <a:rPr lang="en-US" sz="2800" dirty="0" smtClean="0"/>
              <a:t>–</a:t>
            </a:r>
            <a:r>
              <a:rPr sz="2800" dirty="0" smtClean="0"/>
              <a:t> </a:t>
            </a:r>
            <a:r>
              <a:rPr lang="en-US" sz="2800" dirty="0" smtClean="0"/>
              <a:t>demos, mini lectures, etc.</a:t>
            </a:r>
          </a:p>
          <a:p>
            <a:pPr marL="1043638"/>
            <a:r>
              <a:rPr lang="en-US" sz="2800" dirty="0" smtClean="0"/>
              <a:t>Studio Time! - Creating your art!</a:t>
            </a:r>
            <a:endParaRPr sz="2800" dirty="0"/>
          </a:p>
          <a:p>
            <a:pPr marL="1043638"/>
            <a:r>
              <a:rPr sz="2800" dirty="0" smtClean="0"/>
              <a:t>Review</a:t>
            </a:r>
            <a:r>
              <a:rPr lang="en-US" sz="2800" dirty="0" smtClean="0"/>
              <a:t> – what’s going to happen next class</a:t>
            </a:r>
            <a:endParaRPr sz="2800" dirty="0"/>
          </a:p>
          <a:p>
            <a:pPr marL="1043638"/>
            <a:r>
              <a:rPr sz="2800" dirty="0"/>
              <a:t>Exit </a:t>
            </a:r>
            <a:r>
              <a:rPr sz="2800" dirty="0" smtClean="0"/>
              <a:t>Pass</a:t>
            </a:r>
            <a:endParaRPr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80772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#1: </a:t>
            </a:r>
            <a:br>
              <a:rPr lang="en-US" dirty="0" smtClean="0"/>
            </a:br>
            <a:r>
              <a:rPr lang="en-US" dirty="0" smtClean="0"/>
              <a:t>Symbol and Graffiti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Art 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4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Starter/Bell Work 8.24.2017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your sketchbook on the 2</a:t>
            </a:r>
            <a:r>
              <a:rPr lang="en-US" sz="2800" baseline="30000" dirty="0" smtClean="0"/>
              <a:t>nd</a:t>
            </a:r>
            <a:r>
              <a:rPr lang="en-US" sz="2800" dirty="0"/>
              <a:t> </a:t>
            </a:r>
            <a:r>
              <a:rPr lang="en-US" sz="2800" dirty="0" smtClean="0"/>
              <a:t>page at the top write down answers to the following questions. Please save the bottom half of that page for your exit pass. Thanks!</a:t>
            </a:r>
          </a:p>
          <a:p>
            <a:endParaRPr lang="en-US" sz="2800" dirty="0" smtClean="0"/>
          </a:p>
          <a:p>
            <a:r>
              <a:rPr lang="en-US" sz="2800" dirty="0" smtClean="0"/>
              <a:t>1) In your own words what is a symbol?</a:t>
            </a:r>
          </a:p>
          <a:p>
            <a:r>
              <a:rPr lang="en-US" sz="2800" dirty="0" smtClean="0"/>
              <a:t>2) What do you like( type of food, friends, family, sports, etc.)?</a:t>
            </a:r>
          </a:p>
          <a:p>
            <a:r>
              <a:rPr lang="en-US" sz="2800" dirty="0" smtClean="0"/>
              <a:t>3) Try writing your name in a creative way.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0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8.23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Starter/Bell Work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Review Last Class</a:t>
            </a:r>
          </a:p>
          <a:p>
            <a:pPr lvl="1"/>
            <a:r>
              <a:rPr lang="en-US" dirty="0" smtClean="0"/>
              <a:t>If you missed what do you do</a:t>
            </a:r>
          </a:p>
          <a:p>
            <a:pPr lvl="2"/>
            <a:r>
              <a:rPr lang="en-US" dirty="0" smtClean="0"/>
              <a:t>Class website and file crate</a:t>
            </a:r>
          </a:p>
          <a:p>
            <a:r>
              <a:rPr lang="en-US" dirty="0" smtClean="0"/>
              <a:t>First project</a:t>
            </a:r>
          </a:p>
          <a:p>
            <a:pPr lvl="1"/>
            <a:r>
              <a:rPr lang="en-US" dirty="0" smtClean="0"/>
              <a:t>Symbols and lettering(street art with meaning)</a:t>
            </a:r>
          </a:p>
          <a:p>
            <a:pPr lvl="1"/>
            <a:r>
              <a:rPr lang="en-US" dirty="0" smtClean="0"/>
              <a:t>Calendar and steps to the project</a:t>
            </a:r>
          </a:p>
          <a:p>
            <a:r>
              <a:rPr lang="en-US" dirty="0" smtClean="0"/>
              <a:t>Studio Time</a:t>
            </a:r>
          </a:p>
          <a:p>
            <a:pPr lvl="1"/>
            <a:r>
              <a:rPr lang="en-US" dirty="0" smtClean="0"/>
              <a:t>What that looks like</a:t>
            </a:r>
          </a:p>
          <a:p>
            <a:r>
              <a:rPr lang="en-US" dirty="0" smtClean="0"/>
              <a:t>Clean-Up</a:t>
            </a:r>
            <a:endParaRPr lang="en-US" dirty="0"/>
          </a:p>
          <a:p>
            <a:r>
              <a:rPr lang="en-US" dirty="0" smtClean="0"/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20898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#1 – worksheet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with the people at your table your responses to the bell work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If you need to fix anything at this time please do so</a:t>
            </a:r>
          </a:p>
          <a:p>
            <a:endParaRPr lang="en-US" dirty="0" smtClean="0"/>
          </a:p>
          <a:p>
            <a:r>
              <a:rPr lang="en-US" dirty="0" smtClean="0"/>
              <a:t>As a group come to a conclusion about what you think the word symbol means, write your groups definition on the whiteboard, we will be sharing our definition with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someone from your group to share the definition for symbol</a:t>
            </a:r>
          </a:p>
          <a:p>
            <a:r>
              <a:rPr lang="en-US" dirty="0" smtClean="0"/>
              <a:t>Let’s come up with a definition that works for the whole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sz="3200" b="1" u="sng" dirty="0" smtClean="0"/>
              <a:t>Symbol</a:t>
            </a:r>
            <a:r>
              <a:rPr lang="en-US" sz="3200" b="1" dirty="0" smtClean="0"/>
              <a:t>: something </a:t>
            </a:r>
            <a:r>
              <a:rPr lang="en-US" sz="3200" b="1" dirty="0"/>
              <a:t>that represents something </a:t>
            </a:r>
            <a:r>
              <a:rPr lang="en-US" sz="3200" b="1" dirty="0" smtClean="0"/>
              <a:t>else</a:t>
            </a:r>
          </a:p>
          <a:p>
            <a:pPr lvl="1"/>
            <a:endParaRPr lang="en-US" dirty="0"/>
          </a:p>
          <a:p>
            <a:r>
              <a:rPr lang="en-US" dirty="0" smtClean="0"/>
              <a:t>Example:   this is a symbol for peace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10545"/>
            <a:ext cx="12858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Symbols in art are one of the oldest forms of visual communication and convey meaning beyond what's obvious.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03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8007" y="2667000"/>
            <a:ext cx="1828800" cy="2438400"/>
          </a:xfrm>
          <a:prstGeom prst="rect">
            <a:avLst/>
          </a:prstGeom>
        </p:spPr>
      </p:pic>
      <p:pic>
        <p:nvPicPr>
          <p:cNvPr id="5" name="Picture 4" descr="Symbols Assignmnet Artifact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222500" y="4254500"/>
            <a:ext cx="2336800" cy="1752600"/>
          </a:xfrm>
          <a:prstGeom prst="rect">
            <a:avLst/>
          </a:prstGeom>
        </p:spPr>
      </p:pic>
      <p:pic>
        <p:nvPicPr>
          <p:cNvPr id="6" name="Picture 5" descr="symbols Assignment Artifac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66674" y="2981325"/>
            <a:ext cx="2514600" cy="1885950"/>
          </a:xfrm>
          <a:prstGeom prst="rect">
            <a:avLst/>
          </a:prstGeom>
        </p:spPr>
      </p:pic>
      <p:pic>
        <p:nvPicPr>
          <p:cNvPr id="7" name="Picture 6" descr="Symbols Assignment Artifact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410325" y="4257675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Symbols will be combined with 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Today…</a:t>
            </a:r>
          </a:p>
          <a:p>
            <a:pPr lvl="1"/>
            <a:r>
              <a:rPr lang="en-US" dirty="0" smtClean="0"/>
              <a:t>Symbols about you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class…</a:t>
            </a:r>
          </a:p>
          <a:p>
            <a:pPr lvl="1"/>
            <a:r>
              <a:rPr lang="en-US" dirty="0" smtClean="0"/>
              <a:t>Graffiti of a word that goes with your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 Period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Please complete the class survey</a:t>
            </a:r>
          </a:p>
          <a:p>
            <a:r>
              <a:rPr lang="en-US" sz="4400" dirty="0"/>
              <a:t>W</a:t>
            </a:r>
            <a:r>
              <a:rPr lang="en-US" sz="4400" dirty="0" smtClean="0"/>
              <a:t>hen you are done, turn in the survey on the cart &amp; pick up your sketchbook from your folder.</a:t>
            </a:r>
          </a:p>
          <a:p>
            <a:r>
              <a:rPr lang="en-US" sz="4400" dirty="0" smtClean="0"/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467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Example of Symbols</a:t>
            </a:r>
            <a:endParaRPr lang="en-US" dirty="0"/>
          </a:p>
        </p:txBody>
      </p:sp>
      <p:pic>
        <p:nvPicPr>
          <p:cNvPr id="5" name="Content Placeholder 4" descr="adinkrastamps1_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524000"/>
            <a:ext cx="4058798" cy="4954121"/>
          </a:xfrm>
        </p:spPr>
      </p:pic>
    </p:spTree>
    <p:extLst>
      <p:ext uri="{BB962C8B-B14F-4D97-AF65-F5344CB8AC3E}">
        <p14:creationId xmlns:p14="http://schemas.microsoft.com/office/powerpoint/2010/main" val="17129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Studio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3 – 5 sketches of ideas for your symbol</a:t>
            </a:r>
          </a:p>
          <a:p>
            <a:pPr lvl="1"/>
            <a:r>
              <a:rPr lang="en-US" sz="3200" dirty="0" smtClean="0"/>
              <a:t>In pencil on page 3 in your sketchbook</a:t>
            </a:r>
          </a:p>
          <a:p>
            <a:pPr lvl="1"/>
            <a:r>
              <a:rPr lang="en-US" sz="3200" dirty="0" smtClean="0"/>
              <a:t>Symbol ideas can be anything that you think represents you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Be original (don’t copy symbols that are already out there that’s called plagiarism)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0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Graffiti lettering to go with your symbol</a:t>
            </a:r>
          </a:p>
          <a:p>
            <a:r>
              <a:rPr lang="en-US" sz="3200" dirty="0" smtClean="0"/>
              <a:t>Continue working on Graffiti Symbols Assignment</a:t>
            </a:r>
          </a:p>
          <a:p>
            <a:r>
              <a:rPr lang="en-US" sz="3200" dirty="0" smtClean="0"/>
              <a:t>Be ready for Bell Work again at the beginning of class! See you next class!</a:t>
            </a:r>
          </a:p>
          <a:p>
            <a:endParaRPr lang="en-US" sz="3200" dirty="0"/>
          </a:p>
          <a:p>
            <a:r>
              <a:rPr lang="en-US" sz="3200" dirty="0" smtClean="0"/>
              <a:t>Enjoy your 4 days off (no school for students labor day and the Tuesday after)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05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Pass page 2 of your sketchbook under your 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3500" b="1" dirty="0" smtClean="0"/>
          </a:p>
          <a:p>
            <a:pPr marL="118872" indent="0">
              <a:buNone/>
            </a:pPr>
            <a:endParaRPr lang="en-US" sz="3500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3500" b="1" dirty="0" smtClean="0"/>
              <a:t>Looking at your symbols on page 3 that you drew, describe in three sentences what drawings represent you the most and why</a:t>
            </a:r>
            <a:r>
              <a:rPr lang="en-US" sz="3500" b="1" smtClean="0"/>
              <a:t>. </a:t>
            </a:r>
            <a:endParaRPr lang="en-US" sz="3500" b="1" dirty="0"/>
          </a:p>
          <a:p>
            <a:pPr marL="118872" indent="0">
              <a:buNone/>
            </a:pPr>
            <a:endParaRPr lang="en-US" sz="3500" b="1" dirty="0" smtClean="0"/>
          </a:p>
        </p:txBody>
      </p:sp>
      <p:pic>
        <p:nvPicPr>
          <p:cNvPr id="4" name="Picture 3" descr="ex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271751"/>
            <a:ext cx="1300163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8308882" cy="475506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Bell Work</a:t>
            </a:r>
          </a:p>
          <a:p>
            <a:r>
              <a:rPr lang="en-US" sz="2400" dirty="0" smtClean="0"/>
              <a:t>Who’s Mrs. Lyon and Who are all of YOU!</a:t>
            </a:r>
          </a:p>
          <a:p>
            <a:r>
              <a:rPr lang="en-US" sz="2400" dirty="0" smtClean="0"/>
              <a:t>Quick FYIs about the class</a:t>
            </a:r>
          </a:p>
          <a:p>
            <a:r>
              <a:rPr lang="en-US" sz="2400" dirty="0" smtClean="0"/>
              <a:t>Disclosure </a:t>
            </a:r>
          </a:p>
          <a:p>
            <a:r>
              <a:rPr lang="en-US" sz="2400" dirty="0" smtClean="0"/>
              <a:t>Class Routine</a:t>
            </a:r>
          </a:p>
          <a:p>
            <a:r>
              <a:rPr lang="en-US" sz="2400" dirty="0" smtClean="0"/>
              <a:t>Start first </a:t>
            </a:r>
            <a:r>
              <a:rPr lang="en-US" sz="2400" dirty="0" smtClean="0"/>
              <a:t>Project</a:t>
            </a:r>
            <a:endParaRPr lang="en-US" sz="2400" dirty="0" smtClean="0"/>
          </a:p>
          <a:p>
            <a:r>
              <a:rPr lang="en-US" sz="2400" dirty="0" smtClean="0"/>
              <a:t>Exit </a:t>
            </a:r>
            <a:r>
              <a:rPr lang="en-US" sz="2400" dirty="0" smtClean="0"/>
              <a:t>Ticket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Questions</a:t>
            </a:r>
            <a:r>
              <a:rPr lang="en-US" sz="2400" dirty="0" smtClean="0"/>
              <a:t> about today?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Our Sketchbook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Number the pages</a:t>
            </a:r>
          </a:p>
          <a:p>
            <a:r>
              <a:rPr lang="en-US" sz="4400" dirty="0" smtClean="0"/>
              <a:t>Put the date on today</a:t>
            </a:r>
            <a:r>
              <a:rPr lang="en-US" sz="4400" dirty="0"/>
              <a:t> </a:t>
            </a:r>
            <a:r>
              <a:rPr lang="en-US" sz="4400" dirty="0" smtClean="0"/>
              <a:t>and draw some lines to help us space things out for today</a:t>
            </a:r>
          </a:p>
        </p:txBody>
      </p:sp>
    </p:spTree>
    <p:extLst>
      <p:ext uri="{BB962C8B-B14F-4D97-AF65-F5344CB8AC3E}">
        <p14:creationId xmlns:p14="http://schemas.microsoft.com/office/powerpoint/2010/main" val="40216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" y="2667000"/>
            <a:ext cx="9151149" cy="2763901"/>
          </a:xfrm>
        </p:spPr>
      </p:pic>
    </p:spTree>
    <p:extLst>
      <p:ext uri="{BB962C8B-B14F-4D97-AF65-F5344CB8AC3E}">
        <p14:creationId xmlns:p14="http://schemas.microsoft.com/office/powerpoint/2010/main" val="10764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 rot="5400000">
            <a:off x="3867150" y="2108819"/>
            <a:ext cx="5167148" cy="941552"/>
          </a:xfrm>
          <a:prstGeom prst="rect">
            <a:avLst/>
          </a:prstGeom>
        </p:spPr>
        <p:txBody>
          <a:bodyPr anchor="ctr"/>
          <a:lstStyle/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 smtClean="0">
                <a:hlinkClick r:id="rId2"/>
              </a:rPr>
              <a:t>www.ericalyonart.com</a:t>
            </a:r>
            <a:endParaRPr u="sng" dirty="0">
              <a:hlinkClick r:id="rId2"/>
            </a:endParaRPr>
          </a:p>
        </p:txBody>
      </p:sp>
      <p:pic>
        <p:nvPicPr>
          <p:cNvPr id="186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1500" y="-3979"/>
            <a:ext cx="2232226" cy="7290208"/>
          </a:xfrm>
          <a:prstGeom prst="rect">
            <a:avLst/>
          </a:prstGeom>
          <a:ln w="12700"/>
        </p:spPr>
      </p:pic>
      <p:sp>
        <p:nvSpPr>
          <p:cNvPr id="187" name="Shape 187"/>
          <p:cNvSpPr/>
          <p:nvPr/>
        </p:nvSpPr>
        <p:spPr>
          <a:xfrm>
            <a:off x="395497" y="115615"/>
            <a:ext cx="5194300" cy="6540252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dirty="0">
                <a:solidFill>
                  <a:schemeClr val="tx1"/>
                </a:solidFill>
              </a:rPr>
              <a:t>A</a:t>
            </a:r>
            <a:r>
              <a:rPr sz="2800" b="1" dirty="0" smtClean="0">
                <a:solidFill>
                  <a:schemeClr val="tx1"/>
                </a:solidFill>
              </a:rPr>
              <a:t>rt </a:t>
            </a:r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sz="2800" b="1" dirty="0" smtClean="0">
                <a:solidFill>
                  <a:schemeClr val="tx1"/>
                </a:solidFill>
              </a:rPr>
              <a:t>hows</a:t>
            </a:r>
            <a:endParaRPr sz="28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sz="2800" u="sng" dirty="0">
                <a:solidFill>
                  <a:schemeClr val="tx1"/>
                </a:solidFill>
              </a:rPr>
              <a:t>in </a:t>
            </a:r>
            <a:r>
              <a:rPr sz="2800" u="sng" dirty="0" smtClean="0">
                <a:solidFill>
                  <a:schemeClr val="tx1"/>
                </a:solidFill>
              </a:rPr>
              <a:t>Ogden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sz="2800" u="sng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The Front – climbing </a:t>
            </a:r>
            <a:r>
              <a:rPr sz="2800" dirty="0" smtClean="0">
                <a:solidFill>
                  <a:schemeClr val="tx1"/>
                </a:solidFill>
              </a:rPr>
              <a:t>gym</a:t>
            </a:r>
            <a:r>
              <a:rPr lang="en-US" sz="2800" dirty="0" smtClean="0">
                <a:solidFill>
                  <a:schemeClr val="tx1"/>
                </a:solidFill>
              </a:rPr>
              <a:t>(Dec. 2017)</a:t>
            </a:r>
            <a:endParaRPr sz="2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Café Mercantile – 26</a:t>
            </a:r>
            <a:r>
              <a:rPr sz="2800" baseline="29999" dirty="0">
                <a:solidFill>
                  <a:schemeClr val="tx1"/>
                </a:solidFill>
              </a:rPr>
              <a:t>th</a:t>
            </a:r>
            <a:r>
              <a:rPr sz="2800" dirty="0">
                <a:solidFill>
                  <a:schemeClr val="tx1"/>
                </a:solidFill>
              </a:rPr>
              <a:t> St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Second Track Sports – 12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and Harrison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Blooming Lotus Café – 25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Street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Wasatch Roasting Co.(Nov. 2017)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Eccles Community Art Center State Show – 2 pieces 27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and Jefferson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78377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057" y="1717221"/>
            <a:ext cx="7086600" cy="531495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tif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3F1D8"/>
            </a:solidFill>
            <a:effectLst>
              <a:outerShdw blurRad="25400" dist="12700" dir="162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1464</TotalTime>
  <Words>1146</Words>
  <Application>Microsoft Office PowerPoint</Application>
  <PresentationFormat>On-screen Show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Calisto MT</vt:lpstr>
      <vt:lpstr>Lucida Grande</vt:lpstr>
      <vt:lpstr>Palatino</vt:lpstr>
      <vt:lpstr>Trebuchet MS</vt:lpstr>
      <vt:lpstr>Wingdings</vt:lpstr>
      <vt:lpstr>Wingdings 2</vt:lpstr>
      <vt:lpstr>Slate</vt:lpstr>
      <vt:lpstr>First Day Art A</vt:lpstr>
      <vt:lpstr>8.24.2017 Please Do the Following</vt:lpstr>
      <vt:lpstr>Art A Period 2</vt:lpstr>
      <vt:lpstr>Agenda </vt:lpstr>
      <vt:lpstr>Organize Our Sketchbook</vt:lpstr>
      <vt:lpstr>Who is Mrs. Lyon?</vt:lpstr>
      <vt:lpstr>Professional Artist </vt:lpstr>
      <vt:lpstr>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Love of my life!</vt:lpstr>
      <vt:lpstr>Mrs. Lyon’s Teaching Thoughts  about Art Class</vt:lpstr>
      <vt:lpstr>Lyon’s faults</vt:lpstr>
      <vt:lpstr>Griffin</vt:lpstr>
      <vt:lpstr>Who are all of you?</vt:lpstr>
      <vt:lpstr>Quick FYIs</vt:lpstr>
      <vt:lpstr>Art Shows</vt:lpstr>
      <vt:lpstr>Disclosure</vt:lpstr>
      <vt:lpstr>Class Routine Each Day</vt:lpstr>
      <vt:lpstr>Project #1:  Symbol and Graffiti Art</vt:lpstr>
      <vt:lpstr>Starter/Bell Work 8.24.2017</vt:lpstr>
      <vt:lpstr>Agenda 8.23 part 2</vt:lpstr>
      <vt:lpstr>Project #1 – worksheet </vt:lpstr>
      <vt:lpstr>Share Definition</vt:lpstr>
      <vt:lpstr>Assignment #1</vt:lpstr>
      <vt:lpstr>Symbols Assignment</vt:lpstr>
      <vt:lpstr>Symbols will be combined with Graffiti</vt:lpstr>
      <vt:lpstr>One Example of Symbols</vt:lpstr>
      <vt:lpstr>Open Studio Time</vt:lpstr>
      <vt:lpstr>Next Class! </vt:lpstr>
      <vt:lpstr>Exit Pass page 2 of your sketchbook under your bell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– 8.23.2016</dc:title>
  <dc:creator>Erica Lyon</dc:creator>
  <cp:lastModifiedBy>Erica Lyon</cp:lastModifiedBy>
  <cp:revision>21</cp:revision>
  <cp:lastPrinted>2016-08-22T22:21:29Z</cp:lastPrinted>
  <dcterms:modified xsi:type="dcterms:W3CDTF">2017-08-24T21:54:17Z</dcterms:modified>
</cp:coreProperties>
</file>