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73" r:id="rId4"/>
    <p:sldId id="258" r:id="rId5"/>
    <p:sldId id="259" r:id="rId6"/>
    <p:sldId id="261" r:id="rId7"/>
    <p:sldId id="262" r:id="rId8"/>
    <p:sldId id="263" r:id="rId9"/>
    <p:sldId id="266" r:id="rId10"/>
    <p:sldId id="271" r:id="rId11"/>
    <p:sldId id="268" r:id="rId12"/>
    <p:sldId id="270" r:id="rId13"/>
    <p:sldId id="269" r:id="rId14"/>
    <p:sldId id="267" r:id="rId15"/>
    <p:sldId id="26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10/16/2017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10/16/2017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Impasto" TargetMode="External"/><Relationship Id="rId2" Type="http://schemas.openxmlformats.org/officeDocument/2006/relationships/hyperlink" Target="https://en.wikipedia.org/wiki/Visual_design_elements_and_principles#cite_note-Design_Notes-5" TargetMode="External"/><Relationship Id="rId1" Type="http://schemas.openxmlformats.org/officeDocument/2006/relationships/slideLayout" Target="../slideLayouts/slideLayout2.xml"/><Relationship Id="rId5" Type="http://schemas.openxmlformats.org/officeDocument/2006/relationships/hyperlink" Target="https://en.wikipedia.org/wiki/Pattern" TargetMode="External"/><Relationship Id="rId4" Type="http://schemas.openxmlformats.org/officeDocument/2006/relationships/hyperlink" Target="https://en.wikipedia.org/wiki/Motif_(visual_ar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Symmetry" TargetMode="External"/><Relationship Id="rId2" Type="http://schemas.openxmlformats.org/officeDocument/2006/relationships/hyperlink" Target="https://en.wikipedia.org/wiki/Visual_design_elements_and_principles#cite_note-C-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urve" TargetMode="External"/><Relationship Id="rId2" Type="http://schemas.openxmlformats.org/officeDocument/2006/relationships/hyperlink" Target="https://en.wikipedia.org/wiki/Line_(geometry)" TargetMode="External"/><Relationship Id="rId1" Type="http://schemas.openxmlformats.org/officeDocument/2006/relationships/slideLayout" Target="../slideLayouts/slideLayout2.xml"/><Relationship Id="rId4" Type="http://schemas.openxmlformats.org/officeDocument/2006/relationships/hyperlink" Target="https://en.wikipedia.org/wiki/Elements_of_art#cite_note-getty-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Visual_design_elements_and_principles#cite_note-Design_Notes-5" TargetMode="External"/><Relationship Id="rId2" Type="http://schemas.openxmlformats.org/officeDocument/2006/relationships/hyperlink" Target="https://en.wikipedia.org/wiki/Visual_design_elements_and_principles#cite_note-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Three-dimension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 A Review Term 1</a:t>
            </a:r>
            <a:endParaRPr lang="en-US" dirty="0"/>
          </a:p>
        </p:txBody>
      </p:sp>
      <p:sp>
        <p:nvSpPr>
          <p:cNvPr id="3" name="Subtitle 2"/>
          <p:cNvSpPr>
            <a:spLocks noGrp="1"/>
          </p:cNvSpPr>
          <p:nvPr>
            <p:ph type="subTitle" idx="1"/>
          </p:nvPr>
        </p:nvSpPr>
        <p:spPr/>
        <p:txBody>
          <a:bodyPr/>
          <a:lstStyle/>
          <a:p>
            <a:r>
              <a:rPr lang="en-US" dirty="0" err="1" smtClean="0"/>
              <a:t>E.Lyon</a:t>
            </a:r>
            <a:endParaRPr lang="en-US" dirty="0"/>
          </a:p>
        </p:txBody>
      </p:sp>
    </p:spTree>
    <p:extLst>
      <p:ext uri="{BB962C8B-B14F-4D97-AF65-F5344CB8AC3E}">
        <p14:creationId xmlns:p14="http://schemas.microsoft.com/office/powerpoint/2010/main" val="981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Texture</a:t>
            </a:r>
            <a:endParaRPr lang="en-US" dirty="0"/>
          </a:p>
        </p:txBody>
      </p:sp>
      <p:sp>
        <p:nvSpPr>
          <p:cNvPr id="3" name="Content Placeholder 2"/>
          <p:cNvSpPr>
            <a:spLocks noGrp="1"/>
          </p:cNvSpPr>
          <p:nvPr>
            <p:ph idx="1"/>
          </p:nvPr>
        </p:nvSpPr>
        <p:spPr/>
        <p:txBody>
          <a:bodyPr>
            <a:normAutofit fontScale="92500" lnSpcReduction="10000"/>
          </a:bodyPr>
          <a:lstStyle/>
          <a:p>
            <a:pPr marL="0" lvl="0" indent="0" eaLnBrk="0" fontAlgn="base" hangingPunct="0">
              <a:lnSpc>
                <a:spcPct val="100000"/>
              </a:lnSpc>
              <a:spcBef>
                <a:spcPct val="0"/>
              </a:spcBef>
              <a:spcAft>
                <a:spcPct val="0"/>
              </a:spcAft>
              <a:buClrTx/>
              <a:buSzTx/>
              <a:buNone/>
            </a:pPr>
            <a:r>
              <a:rPr lang="en-US" altLang="en-US" sz="2400" dirty="0">
                <a:solidFill>
                  <a:srgbClr val="252525"/>
                </a:solidFill>
                <a:latin typeface="Arial" panose="020B0604020202020204" pitchFamily="34" charset="0"/>
              </a:rPr>
              <a:t>Meaning the way a surface feels or is perceived to feel. Texture can be added to attract or repel interest to an element, depending on the pleasantness of the texture.</a:t>
            </a:r>
            <a:r>
              <a:rPr lang="en-US" altLang="en-US" sz="1800" baseline="30000" dirty="0">
                <a:solidFill>
                  <a:srgbClr val="0B0080"/>
                </a:solidFill>
                <a:latin typeface="Arial" panose="020B0604020202020204" pitchFamily="34" charset="0"/>
                <a:hlinkClick r:id="rId2"/>
              </a:rPr>
              <a:t>[5</a:t>
            </a:r>
            <a:r>
              <a:rPr lang="en-US" altLang="en-US" sz="1800" baseline="30000" dirty="0" smtClean="0">
                <a:solidFill>
                  <a:srgbClr val="0B0080"/>
                </a:solidFill>
                <a:latin typeface="Arial" panose="020B0604020202020204" pitchFamily="34" charset="0"/>
                <a:hlinkClick r:id="rId2"/>
              </a:rPr>
              <a:t>]</a:t>
            </a:r>
            <a:endParaRPr lang="en-US" altLang="en-US" sz="1800" baseline="30000" dirty="0" smtClean="0">
              <a:solidFill>
                <a:srgbClr val="0B0080"/>
              </a:solidFill>
              <a:latin typeface="Arial" panose="020B0604020202020204" pitchFamily="34" charset="0"/>
            </a:endParaRPr>
          </a:p>
          <a:p>
            <a:pPr marL="0" lvl="0" indent="0" eaLnBrk="0" fontAlgn="base" hangingPunct="0">
              <a:lnSpc>
                <a:spcPct val="100000"/>
              </a:lnSpc>
              <a:spcBef>
                <a:spcPct val="0"/>
              </a:spcBef>
              <a:spcAft>
                <a:spcPct val="0"/>
              </a:spcAft>
              <a:buClrTx/>
              <a:buSzTx/>
              <a:buNone/>
            </a:pPr>
            <a:endParaRPr lang="en-US" altLang="en-US" sz="1800" dirty="0">
              <a:solidFill>
                <a:schemeClr val="tx1"/>
              </a:solidFill>
            </a:endParaRPr>
          </a:p>
          <a:p>
            <a:pPr marL="0" lvl="0" indent="0" eaLnBrk="0" fontAlgn="base" hangingPunct="0">
              <a:lnSpc>
                <a:spcPct val="100000"/>
              </a:lnSpc>
              <a:spcBef>
                <a:spcPct val="0"/>
              </a:spcBef>
              <a:spcAft>
                <a:spcPct val="0"/>
              </a:spcAft>
              <a:buClrTx/>
              <a:buSzTx/>
              <a:buNone/>
            </a:pPr>
            <a:r>
              <a:rPr lang="en-US" altLang="en-US" sz="2400" b="1" dirty="0">
                <a:solidFill>
                  <a:srgbClr val="252525"/>
                </a:solidFill>
                <a:latin typeface="Arial" panose="020B0604020202020204" pitchFamily="34" charset="0"/>
              </a:rPr>
              <a:t>Types of texture</a:t>
            </a:r>
          </a:p>
          <a:p>
            <a:pPr marL="0" lvl="0" indent="0" eaLnBrk="0" fontAlgn="base" hangingPunct="0">
              <a:lnSpc>
                <a:spcPct val="100000"/>
              </a:lnSpc>
              <a:spcBef>
                <a:spcPct val="0"/>
              </a:spcBef>
              <a:spcAft>
                <a:spcPct val="0"/>
              </a:spcAft>
              <a:buClrTx/>
              <a:buSzTx/>
              <a:buFontTx/>
              <a:buChar char="•"/>
            </a:pPr>
            <a:r>
              <a:rPr lang="en-US" altLang="en-US" sz="2400" dirty="0">
                <a:solidFill>
                  <a:srgbClr val="252525"/>
                </a:solidFill>
                <a:latin typeface="Arial" panose="020B0604020202020204" pitchFamily="34" charset="0"/>
                <a:cs typeface="Arial" panose="020B0604020202020204" pitchFamily="34" charset="0"/>
              </a:rPr>
              <a:t>Tactile texture is the actual three-dimension feel of a surface that can be touched. Painter can use </a:t>
            </a:r>
            <a:r>
              <a:rPr lang="en-US" altLang="en-US" sz="2400" dirty="0">
                <a:solidFill>
                  <a:srgbClr val="0B0080"/>
                </a:solidFill>
                <a:latin typeface="Arial" panose="020B0604020202020204" pitchFamily="34" charset="0"/>
                <a:cs typeface="Arial" panose="020B0604020202020204" pitchFamily="34" charset="0"/>
                <a:hlinkClick r:id="rId3" tooltip="Impasto"/>
              </a:rPr>
              <a:t>impasto</a:t>
            </a:r>
            <a:r>
              <a:rPr lang="en-US" altLang="en-US" sz="2400" dirty="0">
                <a:solidFill>
                  <a:srgbClr val="252525"/>
                </a:solidFill>
                <a:latin typeface="Arial" panose="020B0604020202020204" pitchFamily="34" charset="0"/>
                <a:cs typeface="Arial" panose="020B0604020202020204" pitchFamily="34" charset="0"/>
              </a:rPr>
              <a:t> to build peaks and create texture.</a:t>
            </a:r>
            <a:r>
              <a:rPr lang="en-US" altLang="en-US" sz="1800" baseline="30000" dirty="0">
                <a:solidFill>
                  <a:srgbClr val="0B0080"/>
                </a:solidFill>
                <a:latin typeface="Arial" panose="020B0604020202020204" pitchFamily="34" charset="0"/>
                <a:cs typeface="Arial" panose="020B0604020202020204" pitchFamily="34" charset="0"/>
                <a:hlinkClick r:id="rId2"/>
              </a:rPr>
              <a:t>[5]</a:t>
            </a:r>
            <a:endParaRPr lang="en-US" altLang="en-US" sz="2400" dirty="0">
              <a:solidFill>
                <a:srgbClr val="252525"/>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ClrTx/>
              <a:buSzTx/>
              <a:buFontTx/>
              <a:buChar char="•"/>
            </a:pPr>
            <a:r>
              <a:rPr lang="en-US" altLang="en-US" sz="2400" dirty="0">
                <a:solidFill>
                  <a:srgbClr val="252525"/>
                </a:solidFill>
                <a:latin typeface="Arial" panose="020B0604020202020204" pitchFamily="34" charset="0"/>
                <a:cs typeface="Arial" panose="020B0604020202020204" pitchFamily="34" charset="0"/>
              </a:rPr>
              <a:t>Visual texture is the illusion of the surfaces peaks and valleys, like the tree pictured. Any texture shown in a photo is a visual texture, meaning the paper is smooth no matter how rough the image perceives it to be.</a:t>
            </a:r>
            <a:r>
              <a:rPr lang="en-US" altLang="en-US" sz="1800" baseline="30000" dirty="0">
                <a:solidFill>
                  <a:srgbClr val="0B0080"/>
                </a:solidFill>
                <a:latin typeface="Arial" panose="020B0604020202020204" pitchFamily="34" charset="0"/>
                <a:cs typeface="Arial" panose="020B0604020202020204" pitchFamily="34" charset="0"/>
                <a:hlinkClick r:id="rId2"/>
              </a:rPr>
              <a:t>[5]</a:t>
            </a:r>
            <a:endParaRPr lang="en-US" altLang="en-US" sz="2400" dirty="0">
              <a:solidFill>
                <a:srgbClr val="252525"/>
              </a:solidFill>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ClrTx/>
              <a:buSzTx/>
              <a:buNone/>
            </a:pPr>
            <a:r>
              <a:rPr lang="en-US" altLang="en-US" sz="2400" dirty="0">
                <a:solidFill>
                  <a:srgbClr val="252525"/>
                </a:solidFill>
                <a:latin typeface="Arial" panose="020B0604020202020204" pitchFamily="34" charset="0"/>
                <a:cs typeface="Arial" panose="020B0604020202020204" pitchFamily="34" charset="0"/>
              </a:rPr>
              <a:t>Most textures have a natural touch but still seem to repeat a </a:t>
            </a:r>
            <a:r>
              <a:rPr lang="en-US" altLang="en-US" sz="2400" dirty="0">
                <a:solidFill>
                  <a:srgbClr val="0B0080"/>
                </a:solidFill>
                <a:latin typeface="Arial" panose="020B0604020202020204" pitchFamily="34" charset="0"/>
                <a:cs typeface="Arial" panose="020B0604020202020204" pitchFamily="34" charset="0"/>
                <a:hlinkClick r:id="rId4" tooltip="Motif (visual arts)"/>
              </a:rPr>
              <a:t>motif</a:t>
            </a:r>
            <a:r>
              <a:rPr lang="en-US" altLang="en-US" sz="2400" dirty="0">
                <a:solidFill>
                  <a:srgbClr val="252525"/>
                </a:solidFill>
                <a:latin typeface="Arial" panose="020B0604020202020204" pitchFamily="34" charset="0"/>
                <a:cs typeface="Arial" panose="020B0604020202020204" pitchFamily="34" charset="0"/>
              </a:rPr>
              <a:t> in some way. Regularly repeating a motif will result in a texture appearing as a </a:t>
            </a:r>
            <a:r>
              <a:rPr lang="en-US" altLang="en-US" sz="2400" dirty="0">
                <a:solidFill>
                  <a:srgbClr val="0B0080"/>
                </a:solidFill>
                <a:latin typeface="Arial" panose="020B0604020202020204" pitchFamily="34" charset="0"/>
                <a:cs typeface="Arial" panose="020B0604020202020204" pitchFamily="34" charset="0"/>
                <a:hlinkClick r:id="rId5" tooltip="Pattern"/>
              </a:rPr>
              <a:t>pattern</a:t>
            </a:r>
            <a:r>
              <a:rPr lang="en-US" altLang="en-US" sz="2400" dirty="0">
                <a:solidFill>
                  <a:srgbClr val="252525"/>
                </a:solidFill>
                <a:latin typeface="Arial" panose="020B0604020202020204" pitchFamily="34" charset="0"/>
                <a:cs typeface="Arial" panose="020B0604020202020204" pitchFamily="34" charset="0"/>
              </a:rPr>
              <a:t>.</a:t>
            </a:r>
            <a:r>
              <a:rPr lang="en-US" altLang="en-US" sz="1800" baseline="30000" dirty="0">
                <a:solidFill>
                  <a:srgbClr val="0B0080"/>
                </a:solidFill>
                <a:latin typeface="Arial" panose="020B0604020202020204" pitchFamily="34" charset="0"/>
                <a:cs typeface="Arial" panose="020B0604020202020204" pitchFamily="34" charset="0"/>
                <a:hlinkClick r:id="rId2"/>
              </a:rPr>
              <a:t>[5]</a:t>
            </a:r>
            <a:endParaRPr lang="en-US" altLang="en-US" sz="480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426569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p:sp>
        <p:nvSpPr>
          <p:cNvPr id="3" name="Content Placeholder 2"/>
          <p:cNvSpPr>
            <a:spLocks noGrp="1"/>
          </p:cNvSpPr>
          <p:nvPr>
            <p:ph idx="1"/>
          </p:nvPr>
        </p:nvSpPr>
        <p:spPr/>
        <p:txBody>
          <a:bodyPr/>
          <a:lstStyle/>
          <a:p>
            <a:r>
              <a:rPr lang="en-US" dirty="0"/>
              <a:t>It is a state of equalized tension and equilibrium, which may not always be calm.</a:t>
            </a:r>
            <a:r>
              <a:rPr lang="en-US" baseline="30000" dirty="0">
                <a:hlinkClick r:id="rId2"/>
              </a:rPr>
              <a:t>[3</a:t>
            </a:r>
            <a:r>
              <a:rPr lang="en-US" baseline="30000" dirty="0" smtClean="0">
                <a:hlinkClick r:id="rId2"/>
              </a:rPr>
              <a:t>]</a:t>
            </a:r>
            <a:endParaRPr lang="en-US" baseline="30000" dirty="0" smtClean="0"/>
          </a:p>
          <a:p>
            <a:r>
              <a:rPr lang="en-US" baseline="30000" dirty="0" smtClean="0"/>
              <a:t>Types:</a:t>
            </a:r>
            <a:r>
              <a:rPr lang="en-US" dirty="0" smtClean="0"/>
              <a:t> </a:t>
            </a:r>
            <a:r>
              <a:rPr lang="en-US" dirty="0">
                <a:hlinkClick r:id="rId3" tooltip="Symmetry"/>
              </a:rPr>
              <a:t>Symmetry</a:t>
            </a:r>
            <a:endParaRPr lang="en-US" dirty="0"/>
          </a:p>
          <a:p>
            <a:r>
              <a:rPr lang="en-US" dirty="0"/>
              <a:t>Asymmetrical balance produces an informal balance that is attention attracting and dynamic.</a:t>
            </a:r>
          </a:p>
          <a:p>
            <a:r>
              <a:rPr lang="en-US" dirty="0"/>
              <a:t>Radial balance is arranged around a central element. The elements placed in a radial balance seem to 'radiate' out from a central point in a circular fashion.</a:t>
            </a:r>
          </a:p>
          <a:p>
            <a:r>
              <a:rPr lang="en-US" dirty="0"/>
              <a:t>Overall is a mosaic form of balance which normally arises from too many elements being put on a page. Due to the lack of hierarchy and contrast, this form of balance can look noisy but sometimes quiet.</a:t>
            </a:r>
          </a:p>
          <a:p>
            <a:endParaRPr lang="en-US" dirty="0"/>
          </a:p>
        </p:txBody>
      </p:sp>
    </p:spTree>
    <p:extLst>
      <p:ext uri="{BB962C8B-B14F-4D97-AF65-F5344CB8AC3E}">
        <p14:creationId xmlns:p14="http://schemas.microsoft.com/office/powerpoint/2010/main" val="581984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a:t>
            </a:r>
            <a:endParaRPr lang="en-US" dirty="0"/>
          </a:p>
        </p:txBody>
      </p:sp>
      <p:sp>
        <p:nvSpPr>
          <p:cNvPr id="3" name="Content Placeholder 2"/>
          <p:cNvSpPr>
            <a:spLocks noGrp="1"/>
          </p:cNvSpPr>
          <p:nvPr>
            <p:ph idx="1"/>
          </p:nvPr>
        </p:nvSpPr>
        <p:spPr/>
        <p:txBody>
          <a:bodyPr numCol="5">
            <a:normAutofit/>
          </a:bodyPr>
          <a:lstStyle/>
          <a:p>
            <a:r>
              <a:rPr lang="en-US" u="sng" dirty="0"/>
              <a:t>Space</a:t>
            </a:r>
          </a:p>
          <a:p>
            <a:pPr lvl="1"/>
            <a:r>
              <a:rPr lang="en-US" dirty="0"/>
              <a:t>Filled / Empty</a:t>
            </a:r>
          </a:p>
          <a:p>
            <a:pPr lvl="1"/>
            <a:r>
              <a:rPr lang="en-US" dirty="0"/>
              <a:t>Near / Far</a:t>
            </a:r>
          </a:p>
          <a:p>
            <a:pPr lvl="1"/>
            <a:r>
              <a:rPr lang="en-US" dirty="0"/>
              <a:t>2-D / 3-D</a:t>
            </a:r>
          </a:p>
          <a:p>
            <a:r>
              <a:rPr lang="en-US" u="sng" dirty="0"/>
              <a:t>Position</a:t>
            </a:r>
          </a:p>
          <a:p>
            <a:pPr lvl="1"/>
            <a:r>
              <a:rPr lang="en-US" dirty="0"/>
              <a:t>Left / Right</a:t>
            </a:r>
          </a:p>
          <a:p>
            <a:pPr lvl="1"/>
            <a:r>
              <a:rPr lang="en-US" dirty="0"/>
              <a:t>Isolated / Grouped</a:t>
            </a:r>
          </a:p>
          <a:p>
            <a:pPr lvl="1"/>
            <a:r>
              <a:rPr lang="en-US" dirty="0"/>
              <a:t>Centered / Off-Center</a:t>
            </a:r>
          </a:p>
          <a:p>
            <a:pPr lvl="1"/>
            <a:r>
              <a:rPr lang="en-US" dirty="0"/>
              <a:t>Top / Bottom</a:t>
            </a:r>
          </a:p>
          <a:p>
            <a:r>
              <a:rPr lang="en-US" u="sng" dirty="0"/>
              <a:t>Form</a:t>
            </a:r>
          </a:p>
          <a:p>
            <a:pPr lvl="1"/>
            <a:r>
              <a:rPr lang="en-US" dirty="0"/>
              <a:t>Simple / Complex</a:t>
            </a:r>
          </a:p>
          <a:p>
            <a:pPr lvl="1"/>
            <a:r>
              <a:rPr lang="en-US" dirty="0"/>
              <a:t>Beauty / Ugly</a:t>
            </a:r>
          </a:p>
          <a:p>
            <a:pPr lvl="1"/>
            <a:r>
              <a:rPr lang="en-US" dirty="0"/>
              <a:t>Whole / Broken</a:t>
            </a:r>
          </a:p>
          <a:p>
            <a:r>
              <a:rPr lang="en-US" u="sng" dirty="0"/>
              <a:t>Direction</a:t>
            </a:r>
          </a:p>
          <a:p>
            <a:pPr lvl="1"/>
            <a:r>
              <a:rPr lang="en-US" dirty="0"/>
              <a:t>Stability / Movement</a:t>
            </a:r>
          </a:p>
          <a:p>
            <a:r>
              <a:rPr lang="en-US" u="sng" dirty="0"/>
              <a:t>Structure</a:t>
            </a:r>
          </a:p>
          <a:p>
            <a:pPr lvl="1"/>
            <a:r>
              <a:rPr lang="en-US" dirty="0"/>
              <a:t>Organized / Chaotic</a:t>
            </a:r>
          </a:p>
          <a:p>
            <a:pPr lvl="1"/>
            <a:r>
              <a:rPr lang="en-US" dirty="0"/>
              <a:t>Mechanical / Hand-Drawn</a:t>
            </a:r>
          </a:p>
          <a:p>
            <a:r>
              <a:rPr lang="en-US" u="sng" dirty="0"/>
              <a:t>Size</a:t>
            </a:r>
          </a:p>
          <a:p>
            <a:pPr lvl="1"/>
            <a:r>
              <a:rPr lang="en-US" dirty="0"/>
              <a:t>Large / Small</a:t>
            </a:r>
          </a:p>
          <a:p>
            <a:pPr lvl="1"/>
            <a:r>
              <a:rPr lang="en-US" dirty="0"/>
              <a:t>Deep / Shallow</a:t>
            </a:r>
          </a:p>
          <a:p>
            <a:pPr lvl="1"/>
            <a:r>
              <a:rPr lang="en-US" dirty="0"/>
              <a:t>Fat / Thin</a:t>
            </a:r>
          </a:p>
          <a:p>
            <a:r>
              <a:rPr lang="en-US" u="sng" dirty="0"/>
              <a:t>Color</a:t>
            </a:r>
          </a:p>
          <a:p>
            <a:pPr lvl="1"/>
            <a:r>
              <a:rPr lang="en-US" dirty="0"/>
              <a:t>Grey scale / Color</a:t>
            </a:r>
          </a:p>
          <a:p>
            <a:pPr lvl="1"/>
            <a:r>
              <a:rPr lang="en-US" dirty="0"/>
              <a:t>Black &amp; White / Color</a:t>
            </a:r>
          </a:p>
          <a:p>
            <a:pPr lvl="1"/>
            <a:r>
              <a:rPr lang="en-US" dirty="0"/>
              <a:t>Light / Dark</a:t>
            </a:r>
          </a:p>
          <a:p>
            <a:r>
              <a:rPr lang="en-US" u="sng" dirty="0"/>
              <a:t>Texture</a:t>
            </a:r>
          </a:p>
          <a:p>
            <a:pPr lvl="1"/>
            <a:r>
              <a:rPr lang="en-US" dirty="0"/>
              <a:t>Fine / Coarse</a:t>
            </a:r>
          </a:p>
          <a:p>
            <a:pPr lvl="1"/>
            <a:r>
              <a:rPr lang="en-US" dirty="0"/>
              <a:t>Smooth / Rough</a:t>
            </a:r>
          </a:p>
          <a:p>
            <a:pPr lvl="1"/>
            <a:r>
              <a:rPr lang="en-US" dirty="0"/>
              <a:t>Sharp / Dull</a:t>
            </a:r>
          </a:p>
          <a:p>
            <a:r>
              <a:rPr lang="en-US" u="sng" dirty="0"/>
              <a:t>Density</a:t>
            </a:r>
          </a:p>
          <a:p>
            <a:pPr lvl="1"/>
            <a:r>
              <a:rPr lang="en-US" dirty="0"/>
              <a:t>Transparent / Opaque</a:t>
            </a:r>
          </a:p>
          <a:p>
            <a:pPr lvl="1"/>
            <a:r>
              <a:rPr lang="en-US" dirty="0"/>
              <a:t>Thick / Thin</a:t>
            </a:r>
          </a:p>
          <a:p>
            <a:pPr lvl="1"/>
            <a:r>
              <a:rPr lang="en-US" dirty="0"/>
              <a:t>Liquid / Solid</a:t>
            </a:r>
          </a:p>
          <a:p>
            <a:r>
              <a:rPr lang="en-US" u="sng" dirty="0"/>
              <a:t>Gravity</a:t>
            </a:r>
          </a:p>
          <a:p>
            <a:pPr lvl="1"/>
            <a:r>
              <a:rPr lang="en-US" dirty="0"/>
              <a:t>Light / Heavy</a:t>
            </a:r>
          </a:p>
          <a:p>
            <a:pPr lvl="1"/>
            <a:r>
              <a:rPr lang="en-US" dirty="0"/>
              <a:t>Stable / Unstable</a:t>
            </a:r>
          </a:p>
          <a:p>
            <a:endParaRPr lang="en-US" dirty="0"/>
          </a:p>
        </p:txBody>
      </p:sp>
    </p:spTree>
    <p:extLst>
      <p:ext uri="{BB962C8B-B14F-4D97-AF65-F5344CB8AC3E}">
        <p14:creationId xmlns:p14="http://schemas.microsoft.com/office/powerpoint/2010/main" val="32261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Emphasis</a:t>
            </a:r>
            <a:endParaRPr lang="en-US" dirty="0"/>
          </a:p>
        </p:txBody>
      </p:sp>
      <p:sp>
        <p:nvSpPr>
          <p:cNvPr id="3" name="Content Placeholder 2"/>
          <p:cNvSpPr>
            <a:spLocks noGrp="1"/>
          </p:cNvSpPr>
          <p:nvPr>
            <p:ph idx="1"/>
          </p:nvPr>
        </p:nvSpPr>
        <p:spPr/>
        <p:txBody>
          <a:bodyPr>
            <a:normAutofit/>
          </a:bodyPr>
          <a:lstStyle/>
          <a:p>
            <a:r>
              <a:rPr lang="en-US" sz="4000" b="1" dirty="0"/>
              <a:t>Emphasis</a:t>
            </a:r>
            <a:r>
              <a:rPr lang="en-US" sz="4000" dirty="0"/>
              <a:t> is defined as an area or object within the artwork that draws attention and becomes a focal point. Subordination is defined as minimizing or toning down other compositional elements in order to bring attention to the focal point.</a:t>
            </a:r>
          </a:p>
        </p:txBody>
      </p:sp>
    </p:spTree>
    <p:extLst>
      <p:ext uri="{BB962C8B-B14F-4D97-AF65-F5344CB8AC3E}">
        <p14:creationId xmlns:p14="http://schemas.microsoft.com/office/powerpoint/2010/main" val="91780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art elements and principles of design did we not cover?</a:t>
            </a:r>
            <a:endParaRPr lang="en-US" dirty="0"/>
          </a:p>
        </p:txBody>
      </p:sp>
      <p:sp>
        <p:nvSpPr>
          <p:cNvPr id="3" name="Content Placeholder 2"/>
          <p:cNvSpPr>
            <a:spLocks noGrp="1"/>
          </p:cNvSpPr>
          <p:nvPr>
            <p:ph idx="1"/>
          </p:nvPr>
        </p:nvSpPr>
        <p:spPr/>
        <p:txBody>
          <a:bodyPr>
            <a:normAutofit/>
          </a:bodyPr>
          <a:lstStyle/>
          <a:p>
            <a:r>
              <a:rPr lang="en-US" sz="6000" dirty="0" smtClean="0"/>
              <a:t>Color</a:t>
            </a:r>
          </a:p>
          <a:p>
            <a:r>
              <a:rPr lang="en-US" sz="6000" dirty="0" smtClean="0"/>
              <a:t>Space</a:t>
            </a:r>
            <a:endParaRPr lang="en-US" sz="6000" dirty="0"/>
          </a:p>
        </p:txBody>
      </p:sp>
    </p:spTree>
    <p:extLst>
      <p:ext uri="{BB962C8B-B14F-4D97-AF65-F5344CB8AC3E}">
        <p14:creationId xmlns:p14="http://schemas.microsoft.com/office/powerpoint/2010/main" val="4182662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class</a:t>
            </a:r>
            <a:r>
              <a:rPr lang="en-US" dirty="0" smtClean="0"/>
              <a:t>:</a:t>
            </a:r>
            <a:endParaRPr lang="en-US" dirty="0"/>
          </a:p>
        </p:txBody>
      </p:sp>
      <p:sp>
        <p:nvSpPr>
          <p:cNvPr id="3" name="Content Placeholder 2"/>
          <p:cNvSpPr>
            <a:spLocks noGrp="1"/>
          </p:cNvSpPr>
          <p:nvPr>
            <p:ph idx="1"/>
          </p:nvPr>
        </p:nvSpPr>
        <p:spPr/>
        <p:txBody>
          <a:bodyPr/>
          <a:lstStyle/>
          <a:p>
            <a:pPr lvl="1"/>
            <a:r>
              <a:rPr lang="en-US" sz="3200" dirty="0" smtClean="0"/>
              <a:t>We </a:t>
            </a:r>
            <a:r>
              <a:rPr lang="en-US" sz="3200" dirty="0"/>
              <a:t>will review all the art work we have created</a:t>
            </a:r>
          </a:p>
          <a:p>
            <a:pPr lvl="1"/>
            <a:r>
              <a:rPr lang="en-US" sz="3200" dirty="0"/>
              <a:t>We will each display our work in the hall(don’t worry you can omit two pieces of art and set your favorite two on top)</a:t>
            </a:r>
          </a:p>
          <a:p>
            <a:pPr lvl="1"/>
            <a:r>
              <a:rPr lang="en-US" sz="3200" dirty="0"/>
              <a:t>Get our graded Randomness Projects </a:t>
            </a:r>
            <a:r>
              <a:rPr lang="en-US" sz="3200" dirty="0" smtClean="0"/>
              <a:t>back</a:t>
            </a:r>
          </a:p>
          <a:p>
            <a:pPr lvl="1"/>
            <a:r>
              <a:rPr lang="en-US" sz="3200" dirty="0" smtClean="0"/>
              <a:t>Class and teacher survey</a:t>
            </a:r>
            <a:endParaRPr lang="en-US" sz="3200" dirty="0"/>
          </a:p>
          <a:p>
            <a:pPr lvl="1"/>
            <a:r>
              <a:rPr lang="en-US" sz="3200" dirty="0"/>
              <a:t>We might have time to start one point perspective, birds eye view, but that will go on term 2’s grade</a:t>
            </a:r>
          </a:p>
          <a:p>
            <a:endParaRPr lang="en-US" dirty="0"/>
          </a:p>
        </p:txBody>
      </p:sp>
    </p:spTree>
    <p:extLst>
      <p:ext uri="{BB962C8B-B14F-4D97-AF65-F5344CB8AC3E}">
        <p14:creationId xmlns:p14="http://schemas.microsoft.com/office/powerpoint/2010/main" val="356122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Pass </a:t>
            </a:r>
            <a:r>
              <a:rPr lang="en-US" dirty="0" smtClean="0"/>
              <a:t>10.17.2017</a:t>
            </a:r>
            <a:endParaRPr lang="en-US" dirty="0"/>
          </a:p>
        </p:txBody>
      </p:sp>
      <p:sp>
        <p:nvSpPr>
          <p:cNvPr id="3" name="Content Placeholder 2"/>
          <p:cNvSpPr>
            <a:spLocks noGrp="1"/>
          </p:cNvSpPr>
          <p:nvPr>
            <p:ph idx="1"/>
          </p:nvPr>
        </p:nvSpPr>
        <p:spPr/>
        <p:txBody>
          <a:bodyPr>
            <a:noAutofit/>
          </a:bodyPr>
          <a:lstStyle/>
          <a:p>
            <a:pPr marL="502920" indent="-457200">
              <a:buFont typeface="+mj-lt"/>
              <a:buAutoNum type="arabicParenR"/>
            </a:pPr>
            <a:r>
              <a:rPr lang="en-US" sz="3200" b="1" dirty="0" smtClean="0"/>
              <a:t>Star your favorite drawing in your sketchbook from today</a:t>
            </a:r>
          </a:p>
          <a:p>
            <a:pPr marL="502920" indent="-457200">
              <a:buFont typeface="+mj-lt"/>
              <a:buAutoNum type="arabicParenR"/>
            </a:pPr>
            <a:r>
              <a:rPr lang="en-US" sz="3200" b="1" dirty="0" smtClean="0"/>
              <a:t>Write down why this is your favorite one?</a:t>
            </a:r>
          </a:p>
          <a:p>
            <a:pPr marL="502920" indent="-457200">
              <a:buFont typeface="+mj-lt"/>
              <a:buAutoNum type="arabicParenR"/>
            </a:pPr>
            <a:r>
              <a:rPr lang="en-US" sz="3200" b="1" dirty="0" smtClean="0"/>
              <a:t>What do you think you improved on today with your drawing skills/ability?</a:t>
            </a:r>
          </a:p>
          <a:p>
            <a:pPr marL="45720" lvl="1" indent="0">
              <a:spcBef>
                <a:spcPts val="1400"/>
              </a:spcBef>
              <a:spcAft>
                <a:spcPts val="0"/>
              </a:spcAft>
              <a:buNone/>
            </a:pPr>
            <a:r>
              <a:rPr lang="en-US" sz="3400" dirty="0" smtClean="0"/>
              <a:t>	-Shading</a:t>
            </a:r>
            <a:r>
              <a:rPr lang="en-US" sz="3400" dirty="0"/>
              <a:t>, realism, proportions, light source, etc</a:t>
            </a:r>
            <a:r>
              <a:rPr lang="en-US" sz="3400" dirty="0" smtClean="0"/>
              <a:t>.</a:t>
            </a:r>
            <a:endParaRPr lang="en-US" sz="3200" dirty="0" smtClean="0"/>
          </a:p>
          <a:p>
            <a:r>
              <a:rPr lang="en-US" sz="3200" i="1" dirty="0" smtClean="0"/>
              <a:t>See you all </a:t>
            </a:r>
            <a:r>
              <a:rPr lang="en-US" sz="3200" i="1" dirty="0" smtClean="0"/>
              <a:t>next week Monday! Enjoy your Fall </a:t>
            </a:r>
            <a:r>
              <a:rPr lang="en-US" sz="3200" i="1" dirty="0" smtClean="0"/>
              <a:t>Break! If you need to make-up work you can check out art supplies. </a:t>
            </a:r>
            <a:endParaRPr lang="en-US" sz="3200" i="1" dirty="0" smtClean="0"/>
          </a:p>
        </p:txBody>
      </p:sp>
    </p:spTree>
    <p:extLst>
      <p:ext uri="{BB962C8B-B14F-4D97-AF65-F5344CB8AC3E}">
        <p14:creationId xmlns:p14="http://schemas.microsoft.com/office/powerpoint/2010/main" val="374097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Rotational Drawing </a:t>
            </a:r>
            <a:r>
              <a:rPr lang="en-US" dirty="0" smtClean="0"/>
              <a:t>10.17.2017</a:t>
            </a:r>
            <a:endParaRPr lang="en-US" dirty="0"/>
          </a:p>
        </p:txBody>
      </p:sp>
      <p:sp>
        <p:nvSpPr>
          <p:cNvPr id="3" name="Content Placeholder 2"/>
          <p:cNvSpPr>
            <a:spLocks noGrp="1"/>
          </p:cNvSpPr>
          <p:nvPr>
            <p:ph idx="1"/>
          </p:nvPr>
        </p:nvSpPr>
        <p:spPr/>
        <p:txBody>
          <a:bodyPr>
            <a:normAutofit/>
          </a:bodyPr>
          <a:lstStyle/>
          <a:p>
            <a:r>
              <a:rPr lang="en-US" sz="5400" dirty="0" smtClean="0"/>
              <a:t>At the door pick up three pieces of paper</a:t>
            </a:r>
          </a:p>
          <a:p>
            <a:r>
              <a:rPr lang="en-US" sz="5400" dirty="0" smtClean="0"/>
              <a:t>Fold them so they create a book</a:t>
            </a:r>
          </a:p>
          <a:p>
            <a:r>
              <a:rPr lang="en-US" sz="5400" dirty="0" smtClean="0"/>
              <a:t>Let’s label our book together</a:t>
            </a:r>
            <a:endParaRPr lang="en-US" sz="5400" dirty="0"/>
          </a:p>
        </p:txBody>
      </p:sp>
    </p:spTree>
    <p:extLst>
      <p:ext uri="{BB962C8B-B14F-4D97-AF65-F5344CB8AC3E}">
        <p14:creationId xmlns:p14="http://schemas.microsoft.com/office/powerpoint/2010/main" val="88729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a:t>
            </a:r>
            <a:r>
              <a:rPr lang="en-US" dirty="0" smtClean="0"/>
              <a:t>Work 10.17.2017</a:t>
            </a:r>
            <a:endParaRPr lang="en-US" dirty="0"/>
          </a:p>
        </p:txBody>
      </p:sp>
      <p:sp>
        <p:nvSpPr>
          <p:cNvPr id="3" name="Content Placeholder 2"/>
          <p:cNvSpPr>
            <a:spLocks noGrp="1"/>
          </p:cNvSpPr>
          <p:nvPr>
            <p:ph idx="1"/>
          </p:nvPr>
        </p:nvSpPr>
        <p:spPr>
          <a:xfrm>
            <a:off x="378942" y="1688757"/>
            <a:ext cx="11516496" cy="4407243"/>
          </a:xfrm>
        </p:spPr>
        <p:txBody>
          <a:bodyPr>
            <a:normAutofit/>
          </a:bodyPr>
          <a:lstStyle/>
          <a:p>
            <a:r>
              <a:rPr lang="en-US" dirty="0" smtClean="0"/>
              <a:t>Write your name on the cover of your sketchbook</a:t>
            </a:r>
          </a:p>
          <a:p>
            <a:r>
              <a:rPr lang="en-US" dirty="0" smtClean="0"/>
              <a:t>Write the </a:t>
            </a:r>
            <a:r>
              <a:rPr lang="en-US" dirty="0" smtClean="0"/>
              <a:t>date</a:t>
            </a:r>
          </a:p>
          <a:p>
            <a:r>
              <a:rPr lang="en-US" dirty="0" smtClean="0"/>
              <a:t>Write the answers to these two questions on the cover</a:t>
            </a:r>
            <a:endParaRPr lang="en-US" dirty="0" smtClean="0"/>
          </a:p>
          <a:p>
            <a:r>
              <a:rPr lang="en-US" sz="3600" dirty="0" smtClean="0"/>
              <a:t>1) </a:t>
            </a:r>
            <a:r>
              <a:rPr lang="en-US" sz="3600" dirty="0" smtClean="0"/>
              <a:t>Look at the drawings you did when you did rotational drawing when the sub was here. What do you want to improve on today?</a:t>
            </a:r>
          </a:p>
          <a:p>
            <a:pPr lvl="1"/>
            <a:r>
              <a:rPr lang="en-US" sz="3400" dirty="0" smtClean="0"/>
              <a:t>Shading, realism, proportions, light source, etc.</a:t>
            </a:r>
            <a:endParaRPr lang="en-US" sz="3400" dirty="0" smtClean="0"/>
          </a:p>
          <a:p>
            <a:r>
              <a:rPr lang="en-US" sz="3600" dirty="0" smtClean="0"/>
              <a:t>2)</a:t>
            </a:r>
            <a:r>
              <a:rPr lang="en-US" sz="3600" dirty="0" smtClean="0"/>
              <a:t> </a:t>
            </a:r>
            <a:r>
              <a:rPr lang="en-US" sz="3600" dirty="0" smtClean="0"/>
              <a:t>When is the last day to turn work on for this class?</a:t>
            </a:r>
            <a:endParaRPr lang="en-US" sz="3600" dirty="0"/>
          </a:p>
        </p:txBody>
      </p:sp>
    </p:spTree>
    <p:extLst>
      <p:ext uri="{BB962C8B-B14F-4D97-AF65-F5344CB8AC3E}">
        <p14:creationId xmlns:p14="http://schemas.microsoft.com/office/powerpoint/2010/main" val="156612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10.17.2017</a:t>
            </a:r>
            <a:endParaRPr lang="en-US" dirty="0"/>
          </a:p>
        </p:txBody>
      </p:sp>
      <p:sp>
        <p:nvSpPr>
          <p:cNvPr id="3" name="Content Placeholder 2"/>
          <p:cNvSpPr>
            <a:spLocks noGrp="1"/>
          </p:cNvSpPr>
          <p:nvPr>
            <p:ph idx="1"/>
          </p:nvPr>
        </p:nvSpPr>
        <p:spPr>
          <a:xfrm>
            <a:off x="1143000" y="1664043"/>
            <a:ext cx="10719486" cy="5000368"/>
          </a:xfrm>
        </p:spPr>
        <p:txBody>
          <a:bodyPr>
            <a:normAutofit/>
          </a:bodyPr>
          <a:lstStyle/>
          <a:p>
            <a:r>
              <a:rPr lang="en-US" sz="2400" dirty="0" smtClean="0"/>
              <a:t>Prepare your sketchbook for rotational drawing</a:t>
            </a:r>
          </a:p>
          <a:p>
            <a:r>
              <a:rPr lang="en-US" sz="2400" dirty="0" smtClean="0"/>
              <a:t>Rotational Drawing</a:t>
            </a:r>
          </a:p>
          <a:p>
            <a:pPr lvl="1"/>
            <a:r>
              <a:rPr lang="en-US" sz="2400" dirty="0" smtClean="0"/>
              <a:t>5 min. per drawing</a:t>
            </a:r>
          </a:p>
          <a:p>
            <a:r>
              <a:rPr lang="en-US" sz="2400" dirty="0" smtClean="0"/>
              <a:t>Each drawing will have a different focus and some notes(this is to review some of the art terms we have covered so far and to introduce some new terms)</a:t>
            </a:r>
          </a:p>
          <a:p>
            <a:r>
              <a:rPr lang="en-US" sz="2400" dirty="0" smtClean="0"/>
              <a:t>Next class:</a:t>
            </a:r>
          </a:p>
          <a:p>
            <a:pPr lvl="1"/>
            <a:r>
              <a:rPr lang="en-US" sz="2400" dirty="0" smtClean="0"/>
              <a:t>We will review all the art work we have created</a:t>
            </a:r>
          </a:p>
          <a:p>
            <a:pPr lvl="1"/>
            <a:r>
              <a:rPr lang="en-US" sz="2400" dirty="0" smtClean="0"/>
              <a:t>We will each display our work in the hall(don’t worry you can omit two pieces of art and set your favorite two on top)</a:t>
            </a:r>
          </a:p>
          <a:p>
            <a:pPr lvl="1"/>
            <a:r>
              <a:rPr lang="en-US" sz="2400" dirty="0" smtClean="0"/>
              <a:t>Get our graded Randomness Projects back</a:t>
            </a:r>
          </a:p>
          <a:p>
            <a:pPr lvl="1"/>
            <a:r>
              <a:rPr lang="en-US" sz="2400" dirty="0" smtClean="0"/>
              <a:t>We might have time to start one point </a:t>
            </a:r>
            <a:r>
              <a:rPr lang="en-US" sz="2400" dirty="0" smtClean="0"/>
              <a:t>perspective</a:t>
            </a:r>
            <a:endParaRPr lang="en-US" sz="2400" dirty="0"/>
          </a:p>
        </p:txBody>
      </p:sp>
    </p:spTree>
    <p:extLst>
      <p:ext uri="{BB962C8B-B14F-4D97-AF65-F5344CB8AC3E}">
        <p14:creationId xmlns:p14="http://schemas.microsoft.com/office/powerpoint/2010/main" val="54255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Rotational Drawing</a:t>
            </a:r>
            <a:endParaRPr lang="en-US" dirty="0"/>
          </a:p>
        </p:txBody>
      </p:sp>
      <p:sp>
        <p:nvSpPr>
          <p:cNvPr id="3" name="Content Placeholder 2"/>
          <p:cNvSpPr>
            <a:spLocks noGrp="1"/>
          </p:cNvSpPr>
          <p:nvPr>
            <p:ph idx="1"/>
          </p:nvPr>
        </p:nvSpPr>
        <p:spPr/>
        <p:txBody>
          <a:bodyPr>
            <a:normAutofit/>
          </a:bodyPr>
          <a:lstStyle/>
          <a:p>
            <a:r>
              <a:rPr lang="en-US" sz="3600" dirty="0" smtClean="0"/>
              <a:t>5 minutes per drawing</a:t>
            </a:r>
          </a:p>
          <a:p>
            <a:r>
              <a:rPr lang="en-US" sz="3600" dirty="0" smtClean="0"/>
              <a:t>Focus on drawing to the best of your own ability</a:t>
            </a:r>
          </a:p>
          <a:p>
            <a:r>
              <a:rPr lang="en-US" sz="3600" dirty="0" smtClean="0"/>
              <a:t>Each drawing will have a different term associated with it</a:t>
            </a:r>
          </a:p>
          <a:p>
            <a:r>
              <a:rPr lang="en-US" sz="3600" dirty="0" smtClean="0"/>
              <a:t>As a class we will write down what the term means together</a:t>
            </a:r>
            <a:endParaRPr lang="en-US" sz="3600" dirty="0"/>
          </a:p>
        </p:txBody>
      </p:sp>
    </p:spTree>
    <p:extLst>
      <p:ext uri="{BB962C8B-B14F-4D97-AF65-F5344CB8AC3E}">
        <p14:creationId xmlns:p14="http://schemas.microsoft.com/office/powerpoint/2010/main" val="32221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t>
            </a:r>
            <a:endParaRPr lang="en-US" dirty="0"/>
          </a:p>
        </p:txBody>
      </p:sp>
      <p:sp>
        <p:nvSpPr>
          <p:cNvPr id="3" name="Content Placeholder 2"/>
          <p:cNvSpPr>
            <a:spLocks noGrp="1"/>
          </p:cNvSpPr>
          <p:nvPr>
            <p:ph idx="1"/>
          </p:nvPr>
        </p:nvSpPr>
        <p:spPr/>
        <p:txBody>
          <a:bodyPr>
            <a:noAutofit/>
          </a:bodyPr>
          <a:lstStyle/>
          <a:p>
            <a:r>
              <a:rPr lang="en-US" sz="3600" dirty="0">
                <a:hlinkClick r:id="rId2" tooltip="Line (geometry)"/>
              </a:rPr>
              <a:t>Lines</a:t>
            </a:r>
            <a:r>
              <a:rPr lang="en-US" sz="3600" dirty="0"/>
              <a:t> and </a:t>
            </a:r>
            <a:r>
              <a:rPr lang="en-US" sz="3600" dirty="0">
                <a:hlinkClick r:id="rId3" tooltip="Curve"/>
              </a:rPr>
              <a:t>curves</a:t>
            </a:r>
            <a:r>
              <a:rPr lang="en-US" sz="3600" dirty="0"/>
              <a:t> are marks that span a distance between two points (or the path of a moving point). As an element of visual art, line is the use of various marks, outlines and implied lines in artwork and design. A line has a width, direction, and length.</a:t>
            </a:r>
            <a:r>
              <a:rPr lang="en-US" sz="3600" baseline="30000" dirty="0">
                <a:hlinkClick r:id="rId4"/>
              </a:rPr>
              <a:t>[1]</a:t>
            </a:r>
            <a:r>
              <a:rPr lang="en-US" sz="3600" dirty="0"/>
              <a:t> A line's width is sometimes called its "thickness". Lines are sometimes called "strokes", especially when referring to lines in digital artwork.</a:t>
            </a:r>
          </a:p>
        </p:txBody>
      </p:sp>
    </p:spTree>
    <p:extLst>
      <p:ext uri="{BB962C8B-B14F-4D97-AF65-F5344CB8AC3E}">
        <p14:creationId xmlns:p14="http://schemas.microsoft.com/office/powerpoint/2010/main" val="388961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a:t>
            </a:r>
            <a:endParaRPr lang="en-US" dirty="0"/>
          </a:p>
        </p:txBody>
      </p:sp>
      <p:sp>
        <p:nvSpPr>
          <p:cNvPr id="3" name="Content Placeholder 2"/>
          <p:cNvSpPr>
            <a:spLocks noGrp="1"/>
          </p:cNvSpPr>
          <p:nvPr>
            <p:ph idx="1"/>
          </p:nvPr>
        </p:nvSpPr>
        <p:spPr/>
        <p:txBody>
          <a:bodyPr/>
          <a:lstStyle/>
          <a:p>
            <a:r>
              <a:rPr lang="en-US" dirty="0"/>
              <a:t>A shape is defined as a two or more dimensional area that stands out from the space next to or around it due to a defined or implied boundary, or because of differences of value, color, or texture.</a:t>
            </a:r>
            <a:r>
              <a:rPr lang="en-US" baseline="30000" dirty="0">
                <a:hlinkClick r:id="rId2"/>
              </a:rPr>
              <a:t>[4]</a:t>
            </a:r>
            <a:r>
              <a:rPr lang="en-US" dirty="0"/>
              <a:t> All objects are composed of shapes and all other 'Elements of Design' are shapes in some way.</a:t>
            </a:r>
            <a:r>
              <a:rPr lang="en-US" baseline="30000" dirty="0">
                <a:hlinkClick r:id="rId3"/>
              </a:rPr>
              <a:t>[5</a:t>
            </a:r>
            <a:r>
              <a:rPr lang="en-US" baseline="30000" dirty="0" smtClean="0">
                <a:hlinkClick r:id="rId3"/>
              </a:rPr>
              <a:t>]</a:t>
            </a:r>
            <a:endParaRPr lang="en-US" baseline="30000" dirty="0" smtClean="0"/>
          </a:p>
          <a:p>
            <a:r>
              <a:rPr lang="en-US" dirty="0" smtClean="0"/>
              <a:t>Mechanical </a:t>
            </a:r>
            <a:r>
              <a:rPr lang="en-US" dirty="0"/>
              <a:t>Shapes or Geometric Shapes are the shapes that can be drawn using a ruler or compass. Mechanical shapes, whether simple or complex, produce a feeling of control or order.</a:t>
            </a:r>
            <a:r>
              <a:rPr lang="en-US" baseline="30000" dirty="0">
                <a:hlinkClick r:id="rId3"/>
              </a:rPr>
              <a:t>[5]</a:t>
            </a:r>
            <a:endParaRPr lang="en-US" dirty="0"/>
          </a:p>
          <a:p>
            <a:r>
              <a:rPr lang="en-US" dirty="0"/>
              <a:t>Organic Shapes are freehand drawn shapes that are complex and normally found in nature. Organic shapes produce a natural feel.</a:t>
            </a:r>
            <a:r>
              <a:rPr lang="en-US" baseline="30000" dirty="0">
                <a:hlinkClick r:id="rId3"/>
              </a:rPr>
              <a:t>[5]</a:t>
            </a:r>
            <a:endParaRPr lang="en-US" dirty="0"/>
          </a:p>
          <a:p>
            <a:endParaRPr lang="en-US" dirty="0"/>
          </a:p>
        </p:txBody>
      </p:sp>
    </p:spTree>
    <p:extLst>
      <p:ext uri="{BB962C8B-B14F-4D97-AF65-F5344CB8AC3E}">
        <p14:creationId xmlns:p14="http://schemas.microsoft.com/office/powerpoint/2010/main" val="273502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t>
            </a:r>
            <a:endParaRPr lang="en-US" dirty="0"/>
          </a:p>
        </p:txBody>
      </p:sp>
      <p:sp>
        <p:nvSpPr>
          <p:cNvPr id="3" name="Content Placeholder 2"/>
          <p:cNvSpPr>
            <a:spLocks noGrp="1"/>
          </p:cNvSpPr>
          <p:nvPr>
            <p:ph idx="1"/>
          </p:nvPr>
        </p:nvSpPr>
        <p:spPr/>
        <p:txBody>
          <a:bodyPr>
            <a:normAutofit/>
          </a:bodyPr>
          <a:lstStyle/>
          <a:p>
            <a:r>
              <a:rPr lang="en-US" sz="4000" b="1" dirty="0"/>
              <a:t>Value</a:t>
            </a:r>
            <a:r>
              <a:rPr lang="en-US" sz="4000" dirty="0"/>
              <a:t> The lightness or darkness of tones or colors. White is the lightest </a:t>
            </a:r>
            <a:r>
              <a:rPr lang="en-US" sz="4000" b="1" dirty="0"/>
              <a:t>value</a:t>
            </a:r>
            <a:r>
              <a:rPr lang="en-US" sz="4000" dirty="0"/>
              <a:t>; black is the darkest. The </a:t>
            </a:r>
            <a:r>
              <a:rPr lang="en-US" sz="4000" b="1" dirty="0"/>
              <a:t>value</a:t>
            </a:r>
            <a:r>
              <a:rPr lang="en-US" sz="4000" dirty="0"/>
              <a:t> halfway between these extremes is called middle gray. Space An element of </a:t>
            </a:r>
            <a:r>
              <a:rPr lang="en-US" sz="4000" b="1" dirty="0"/>
              <a:t>art</a:t>
            </a:r>
            <a:r>
              <a:rPr lang="en-US" sz="4000" dirty="0"/>
              <a:t> by which positive and negative areas are defined or a sense of depth achieved in a work of </a:t>
            </a:r>
            <a:r>
              <a:rPr lang="en-US" sz="4000" b="1" dirty="0"/>
              <a:t>art</a:t>
            </a:r>
            <a:r>
              <a:rPr lang="en-US" sz="4000" dirty="0"/>
              <a:t> .</a:t>
            </a:r>
          </a:p>
        </p:txBody>
      </p:sp>
    </p:spTree>
    <p:extLst>
      <p:ext uri="{BB962C8B-B14F-4D97-AF65-F5344CB8AC3E}">
        <p14:creationId xmlns:p14="http://schemas.microsoft.com/office/powerpoint/2010/main" val="262321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r>
            <a:endParaRPr lang="en-US" dirty="0"/>
          </a:p>
        </p:txBody>
      </p:sp>
      <p:sp>
        <p:nvSpPr>
          <p:cNvPr id="3" name="Content Placeholder 2"/>
          <p:cNvSpPr>
            <a:spLocks noGrp="1"/>
          </p:cNvSpPr>
          <p:nvPr>
            <p:ph idx="1"/>
          </p:nvPr>
        </p:nvSpPr>
        <p:spPr/>
        <p:txBody>
          <a:bodyPr>
            <a:noAutofit/>
          </a:bodyPr>
          <a:lstStyle/>
          <a:p>
            <a:r>
              <a:rPr lang="en-US" sz="3200" dirty="0"/>
              <a:t>Form may be described as any </a:t>
            </a:r>
            <a:r>
              <a:rPr lang="en-US" sz="3200" dirty="0">
                <a:hlinkClick r:id="rId2" tooltip="Three-dimensional"/>
              </a:rPr>
              <a:t>three-dimensional</a:t>
            </a:r>
            <a:r>
              <a:rPr lang="en-US" sz="3200" dirty="0"/>
              <a:t> object. Form can be measured, from top to bottom (height), side to side (width), and from back to front (depth). Form is also defined by light and dark. It can be defined by the presence of shadows on surfaces or faces of an object. There are two types of form, geometric (man-made) and natural (organic form). Form may be created by the combining of two or more shapes. It may be enhanced by tone, texture and color. It can be illustrated or constructed.</a:t>
            </a:r>
          </a:p>
        </p:txBody>
      </p:sp>
    </p:spTree>
    <p:extLst>
      <p:ext uri="{BB962C8B-B14F-4D97-AF65-F5344CB8AC3E}">
        <p14:creationId xmlns:p14="http://schemas.microsoft.com/office/powerpoint/2010/main" val="299404444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30</TotalTime>
  <Words>679</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Corbel</vt:lpstr>
      <vt:lpstr>Basis</vt:lpstr>
      <vt:lpstr>Art A Review Term 1</vt:lpstr>
      <vt:lpstr>Rotational Drawing 10.17.2017</vt:lpstr>
      <vt:lpstr>Bell Work 10.17.2017</vt:lpstr>
      <vt:lpstr>Agenda 10.17.2017</vt:lpstr>
      <vt:lpstr>Rotational Drawing</vt:lpstr>
      <vt:lpstr>Line</vt:lpstr>
      <vt:lpstr>Shape</vt:lpstr>
      <vt:lpstr>Value</vt:lpstr>
      <vt:lpstr>Form</vt:lpstr>
      <vt:lpstr>Texture</vt:lpstr>
      <vt:lpstr>Balance</vt:lpstr>
      <vt:lpstr>Contrast</vt:lpstr>
      <vt:lpstr>Emphasis</vt:lpstr>
      <vt:lpstr>What art elements and principles of design did we not cover?</vt:lpstr>
      <vt:lpstr>Next class:</vt:lpstr>
      <vt:lpstr>Exit Pass 10.17.2017</vt:lpstr>
    </vt:vector>
  </TitlesOfParts>
  <Company>Ogden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A Review Term 1</dc:title>
  <dc:creator>Erica Lyon</dc:creator>
  <cp:lastModifiedBy>Erica Lyon</cp:lastModifiedBy>
  <cp:revision>4</cp:revision>
  <dcterms:created xsi:type="dcterms:W3CDTF">2016-10-24T13:14:47Z</dcterms:created>
  <dcterms:modified xsi:type="dcterms:W3CDTF">2017-10-16T21:38:32Z</dcterms:modified>
</cp:coreProperties>
</file>